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4630400" cy="8229600"/>
  <p:notesSz cx="8229600" cy="14630400"/>
  <p:embeddedFontLst>
    <p:embeddedFont>
      <p:font typeface="Inter" panose="02000503000000020004" pitchFamily="2" charset="0"/>
      <p:regular r:id="rId22"/>
      <p:bold r:id="rId23"/>
      <p:italic r:id="rId24"/>
      <p:boldItalic r:id="rId25"/>
    </p:embeddedFont>
    <p:embeddedFont>
      <p:font typeface="Petrona" pitchFamily="2"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font" Target="fonts/font5.fntdata" /><Relationship Id="rId3" Type="http://schemas.openxmlformats.org/officeDocument/2006/relationships/slide" Target="slides/slide2.xml" /><Relationship Id="rId21" Type="http://schemas.openxmlformats.org/officeDocument/2006/relationships/notesMaster" Target="notesMasters/notesMaster1.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font" Target="fonts/font4.fntdata" /><Relationship Id="rId33"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font" Target="fonts/font8.fntdata"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font" Target="fonts/font3.fntdata" /><Relationship Id="rId32" Type="http://schemas.openxmlformats.org/officeDocument/2006/relationships/theme" Target="theme/theme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font" Target="fonts/font2.fntdata" /><Relationship Id="rId28" Type="http://schemas.openxmlformats.org/officeDocument/2006/relationships/font" Target="fonts/font7.fntdata"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viewProps" Target="viewProps.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font" Target="fonts/font1.fntdata" /><Relationship Id="rId27" Type="http://schemas.openxmlformats.org/officeDocument/2006/relationships/font" Target="fonts/font6.fntdata" /><Relationship Id="rId30"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t>‹#›</a:t>
            </a:fld>
            <a:endParaRPr sz="1200" b="0" i="0" u="none" strike="noStrike" cap="non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 /><Relationship Id="rId1" Type="http://schemas.openxmlformats.org/officeDocument/2006/relationships/notesMaster" Target="../notesMasters/notesMaster1.xml" /></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 /><Relationship Id="rId1" Type="http://schemas.openxmlformats.org/officeDocument/2006/relationships/notesMaster" Target="../notesMasters/notesMaster1.xml" /></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 /><Relationship Id="rId1" Type="http://schemas.openxmlformats.org/officeDocument/2006/relationships/notesMaster" Target="../notesMasters/notesMaster1.xml" /></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 /><Relationship Id="rId1" Type="http://schemas.openxmlformats.org/officeDocument/2006/relationships/notesMaster" Target="../notesMasters/notesMaster1.xml" /></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
        <p:cNvGrpSpPr/>
        <p:nvPr/>
      </p:nvGrpSpPr>
      <p:grpSpPr>
        <a:xfrm>
          <a:off x="0" y="0"/>
          <a:ext cx="0" cy="0"/>
          <a:chOff x="0" y="0"/>
          <a:chExt cx="0" cy="0"/>
        </a:xfrm>
      </p:grpSpPr>
      <p:sp>
        <p:nvSpPr>
          <p:cNvPr id="31" name="Google Shape;3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 name="Google Shape;3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 name="Google Shape;33;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71adf3b85e_0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371adf3b85e_0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371adf3b85e_0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73bdff116f_4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g373bdff116f_4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373bdff116f_4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73bdff116f_4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g373bdff116f_4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373bdff116f_4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373bdff116f_4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g373bdff116f_4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9" name="Google Shape;249;g373bdff116f_4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73bdff116f_4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9" name="Google Shape;259;g373bdff116f_4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g373bdff116f_4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373bdff116f_4_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 name="Google Shape;270;g373bdff116f_4_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373bdff116f_4_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1" name="Google Shape;28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373bdff116f_4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0" name="Google Shape;300;g373bdff116f_4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g373bdff116f_4_7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g373bdff116f_7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 name="Google Shape;40;g373bdff116f_7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373bdff116f_7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 name="Google Shape;5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 name="Google Shape;87;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 name="Google Shape;88;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 name="Google Shape;103;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 name="Google Shape;114;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71adf3b85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g371adf3b85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371adf3b85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0" name="Google Shape;17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1 master">
  <p:cSld name="Slide 1 master">
    <p:bg>
      <p:bgPr>
        <a:blipFill>
          <a:blip r:embed="rId2">
            <a:alphaModFix/>
          </a:blip>
          <a:stretch>
            <a:fillRect/>
          </a:stretch>
        </a:blip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lide 10 master">
  <p:cSld name="Slide 10 master">
    <p:bg>
      <p:bgPr>
        <a:solidFill>
          <a:srgbClr val="000000"/>
        </a:solidFill>
        <a:effectLst/>
      </p:bgPr>
    </p:bg>
    <p:spTree>
      <p:nvGrpSpPr>
        <p:cNvPr id="1" name="Shape 27"/>
        <p:cNvGrpSpPr/>
        <p:nvPr/>
      </p:nvGrpSpPr>
      <p:grpSpPr>
        <a:xfrm>
          <a:off x="0" y="0"/>
          <a:ext cx="0" cy="0"/>
          <a:chOff x="0" y="0"/>
          <a:chExt cx="0" cy="0"/>
        </a:xfrm>
      </p:grpSpPr>
      <p:pic>
        <p:nvPicPr>
          <p:cNvPr id="28" name="Google Shape;28;p11" title="software theme.jpg"/>
          <p:cNvPicPr preferRelativeResize="0"/>
          <p:nvPr/>
        </p:nvPicPr>
        <p:blipFill rotWithShape="1">
          <a:blip r:embed="rId2">
            <a:alphaModFix/>
          </a:blip>
          <a:srcRect t="29" b="29"/>
          <a:stretch/>
        </p:blipFill>
        <p:spPr>
          <a:xfrm>
            <a:off x="0" y="0"/>
            <a:ext cx="14630400" cy="8229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FAULT">
  <p:cSld name="DEFAULT">
    <p:bg>
      <p:bgPr>
        <a:blipFill>
          <a:blip r:embed="rId2">
            <a:alphaModFix/>
          </a:blip>
          <a:stretch>
            <a:fillRect/>
          </a:stretch>
        </a:blipFill>
        <a:effectLst/>
      </p:bgPr>
    </p:bg>
    <p:spTree>
      <p:nvGrpSpPr>
        <p:cNvPr id="1" name="Shape 2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lide 2 master">
  <p:cSld name="Slide 2 master">
    <p:bg>
      <p:bgPr>
        <a:solidFill>
          <a:srgbClr val="000000"/>
        </a:solidFill>
        <a:effectLst/>
      </p:bgPr>
    </p:bg>
    <p:spTree>
      <p:nvGrpSpPr>
        <p:cNvPr id="1" name="Shape 11"/>
        <p:cNvGrpSpPr/>
        <p:nvPr/>
      </p:nvGrpSpPr>
      <p:grpSpPr>
        <a:xfrm>
          <a:off x="0" y="0"/>
          <a:ext cx="0" cy="0"/>
          <a:chOff x="0" y="0"/>
          <a:chExt cx="0" cy="0"/>
        </a:xfrm>
      </p:grpSpPr>
      <p:pic>
        <p:nvPicPr>
          <p:cNvPr id="12" name="Google Shape;12;p3" title="software theme.jpg"/>
          <p:cNvPicPr preferRelativeResize="0"/>
          <p:nvPr/>
        </p:nvPicPr>
        <p:blipFill rotWithShape="1">
          <a:blip r:embed="rId2">
            <a:alphaModFix/>
          </a:blip>
          <a:srcRect t="29" b="29"/>
          <a:stretch/>
        </p:blipFill>
        <p:spPr>
          <a:xfrm>
            <a:off x="0" y="0"/>
            <a:ext cx="14630400" cy="8229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lide 3 master">
  <p:cSld name="Slide 3 master">
    <p:bg>
      <p:bgPr>
        <a:solidFill>
          <a:srgbClr val="000000"/>
        </a:solidFill>
        <a:effectLst/>
      </p:bgPr>
    </p:bg>
    <p:spTree>
      <p:nvGrpSpPr>
        <p:cNvPr id="1" name="Shape 13"/>
        <p:cNvGrpSpPr/>
        <p:nvPr/>
      </p:nvGrpSpPr>
      <p:grpSpPr>
        <a:xfrm>
          <a:off x="0" y="0"/>
          <a:ext cx="0" cy="0"/>
          <a:chOff x="0" y="0"/>
          <a:chExt cx="0" cy="0"/>
        </a:xfrm>
      </p:grpSpPr>
      <p:pic>
        <p:nvPicPr>
          <p:cNvPr id="14" name="Google Shape;14;p4" title="software theme.jpg"/>
          <p:cNvPicPr preferRelativeResize="0"/>
          <p:nvPr/>
        </p:nvPicPr>
        <p:blipFill rotWithShape="1">
          <a:blip r:embed="rId2">
            <a:alphaModFix/>
          </a:blip>
          <a:srcRect t="29" b="29"/>
          <a:stretch/>
        </p:blipFill>
        <p:spPr>
          <a:xfrm>
            <a:off x="0" y="0"/>
            <a:ext cx="14630400" cy="8229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lide 4 master">
  <p:cSld name="Slide 4 master">
    <p:bg>
      <p:bgPr>
        <a:solidFill>
          <a:srgbClr val="000000"/>
        </a:solidFill>
        <a:effectLst/>
      </p:bgPr>
    </p:bg>
    <p:spTree>
      <p:nvGrpSpPr>
        <p:cNvPr id="1" name="Shape 15"/>
        <p:cNvGrpSpPr/>
        <p:nvPr/>
      </p:nvGrpSpPr>
      <p:grpSpPr>
        <a:xfrm>
          <a:off x="0" y="0"/>
          <a:ext cx="0" cy="0"/>
          <a:chOff x="0" y="0"/>
          <a:chExt cx="0" cy="0"/>
        </a:xfrm>
      </p:grpSpPr>
      <p:pic>
        <p:nvPicPr>
          <p:cNvPr id="16" name="Google Shape;16;p5" title="software theme.jpg"/>
          <p:cNvPicPr preferRelativeResize="0"/>
          <p:nvPr/>
        </p:nvPicPr>
        <p:blipFill rotWithShape="1">
          <a:blip r:embed="rId2">
            <a:alphaModFix/>
          </a:blip>
          <a:srcRect t="29" b="29"/>
          <a:stretch/>
        </p:blipFill>
        <p:spPr>
          <a:xfrm>
            <a:off x="0" y="0"/>
            <a:ext cx="14630400" cy="82296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lide 5 master">
  <p:cSld name="Slide 5 master">
    <p:bg>
      <p:bgPr>
        <a:solidFill>
          <a:srgbClr val="000000"/>
        </a:solidFill>
        <a:effectLst/>
      </p:bgPr>
    </p:bg>
    <p:spTree>
      <p:nvGrpSpPr>
        <p:cNvPr id="1" name="Shape 17"/>
        <p:cNvGrpSpPr/>
        <p:nvPr/>
      </p:nvGrpSpPr>
      <p:grpSpPr>
        <a:xfrm>
          <a:off x="0" y="0"/>
          <a:ext cx="0" cy="0"/>
          <a:chOff x="0" y="0"/>
          <a:chExt cx="0" cy="0"/>
        </a:xfrm>
      </p:grpSpPr>
      <p:pic>
        <p:nvPicPr>
          <p:cNvPr id="18" name="Google Shape;18;p6" title="software theme.jpg"/>
          <p:cNvPicPr preferRelativeResize="0"/>
          <p:nvPr/>
        </p:nvPicPr>
        <p:blipFill rotWithShape="1">
          <a:blip r:embed="rId2">
            <a:alphaModFix/>
          </a:blip>
          <a:srcRect t="29" b="29"/>
          <a:stretch/>
        </p:blipFill>
        <p:spPr>
          <a:xfrm>
            <a:off x="0" y="0"/>
            <a:ext cx="14630400" cy="8229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lide 6 master">
  <p:cSld name="Slide 6 master">
    <p:bg>
      <p:bgPr>
        <a:solidFill>
          <a:srgbClr val="000000"/>
        </a:solidFill>
        <a:effectLst/>
      </p:bgPr>
    </p:bg>
    <p:spTree>
      <p:nvGrpSpPr>
        <p:cNvPr id="1" name="Shape 19"/>
        <p:cNvGrpSpPr/>
        <p:nvPr/>
      </p:nvGrpSpPr>
      <p:grpSpPr>
        <a:xfrm>
          <a:off x="0" y="0"/>
          <a:ext cx="0" cy="0"/>
          <a:chOff x="0" y="0"/>
          <a:chExt cx="0" cy="0"/>
        </a:xfrm>
      </p:grpSpPr>
      <p:pic>
        <p:nvPicPr>
          <p:cNvPr id="20" name="Google Shape;20;p7" title="software theme.jpg"/>
          <p:cNvPicPr preferRelativeResize="0"/>
          <p:nvPr/>
        </p:nvPicPr>
        <p:blipFill rotWithShape="1">
          <a:blip r:embed="rId2">
            <a:alphaModFix/>
          </a:blip>
          <a:srcRect t="29" b="29"/>
          <a:stretch/>
        </p:blipFill>
        <p:spPr>
          <a:xfrm>
            <a:off x="0" y="0"/>
            <a:ext cx="14630400" cy="8229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7 master">
  <p:cSld name="Slide 7 master">
    <p:bg>
      <p:bgPr>
        <a:solidFill>
          <a:srgbClr val="000000"/>
        </a:solidFill>
        <a:effectLst/>
      </p:bgPr>
    </p:bg>
    <p:spTree>
      <p:nvGrpSpPr>
        <p:cNvPr id="1" name="Shape 21"/>
        <p:cNvGrpSpPr/>
        <p:nvPr/>
      </p:nvGrpSpPr>
      <p:grpSpPr>
        <a:xfrm>
          <a:off x="0" y="0"/>
          <a:ext cx="0" cy="0"/>
          <a:chOff x="0" y="0"/>
          <a:chExt cx="0" cy="0"/>
        </a:xfrm>
      </p:grpSpPr>
      <p:pic>
        <p:nvPicPr>
          <p:cNvPr id="22" name="Google Shape;22;p8" title="software theme.jpg"/>
          <p:cNvPicPr preferRelativeResize="0"/>
          <p:nvPr/>
        </p:nvPicPr>
        <p:blipFill rotWithShape="1">
          <a:blip r:embed="rId2">
            <a:alphaModFix/>
          </a:blip>
          <a:srcRect t="29" b="29"/>
          <a:stretch/>
        </p:blipFill>
        <p:spPr>
          <a:xfrm>
            <a:off x="0" y="0"/>
            <a:ext cx="14630400" cy="8229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lide 8 master">
  <p:cSld name="Slide 8 master">
    <p:bg>
      <p:bgPr>
        <a:solidFill>
          <a:srgbClr val="000000"/>
        </a:solidFill>
        <a:effectLst/>
      </p:bgPr>
    </p:bg>
    <p:spTree>
      <p:nvGrpSpPr>
        <p:cNvPr id="1" name="Shape 23"/>
        <p:cNvGrpSpPr/>
        <p:nvPr/>
      </p:nvGrpSpPr>
      <p:grpSpPr>
        <a:xfrm>
          <a:off x="0" y="0"/>
          <a:ext cx="0" cy="0"/>
          <a:chOff x="0" y="0"/>
          <a:chExt cx="0" cy="0"/>
        </a:xfrm>
      </p:grpSpPr>
      <p:pic>
        <p:nvPicPr>
          <p:cNvPr id="24" name="Google Shape;24;p9" title="software theme.jpg"/>
          <p:cNvPicPr preferRelativeResize="0"/>
          <p:nvPr/>
        </p:nvPicPr>
        <p:blipFill rotWithShape="1">
          <a:blip r:embed="rId2">
            <a:alphaModFix/>
          </a:blip>
          <a:srcRect t="29" b="29"/>
          <a:stretch/>
        </p:blipFill>
        <p:spPr>
          <a:xfrm>
            <a:off x="0" y="0"/>
            <a:ext cx="14630400" cy="8229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lide 9 master">
  <p:cSld name="Slide 9 master">
    <p:bg>
      <p:bgPr>
        <a:solidFill>
          <a:srgbClr val="000000"/>
        </a:solidFill>
        <a:effectLst/>
      </p:bgPr>
    </p:bg>
    <p:spTree>
      <p:nvGrpSpPr>
        <p:cNvPr id="1" name="Shape 25"/>
        <p:cNvGrpSpPr/>
        <p:nvPr/>
      </p:nvGrpSpPr>
      <p:grpSpPr>
        <a:xfrm>
          <a:off x="0" y="0"/>
          <a:ext cx="0" cy="0"/>
          <a:chOff x="0" y="0"/>
          <a:chExt cx="0" cy="0"/>
        </a:xfrm>
      </p:grpSpPr>
      <p:pic>
        <p:nvPicPr>
          <p:cNvPr id="26" name="Google Shape;26;p10" title="software theme.jpg"/>
          <p:cNvPicPr preferRelativeResize="0"/>
          <p:nvPr/>
        </p:nvPicPr>
        <p:blipFill rotWithShape="1">
          <a:blip r:embed="rId2">
            <a:alphaModFix/>
          </a:blip>
          <a:srcRect t="29" b="29"/>
          <a:stretch/>
        </p:blipFill>
        <p:spPr>
          <a:xfrm>
            <a:off x="0" y="0"/>
            <a:ext cx="14630400" cy="8229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xml" /><Relationship Id="rId1" Type="http://schemas.openxmlformats.org/officeDocument/2006/relationships/slideLayout" Target="../slideLayouts/slideLayout1.xml" /><Relationship Id="rId4" Type="http://schemas.openxmlformats.org/officeDocument/2006/relationships/image" Target="../media/image2.png" /></Relationships>
</file>

<file path=ppt/slides/_rels/slide10.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0.xml" /><Relationship Id="rId1" Type="http://schemas.openxmlformats.org/officeDocument/2006/relationships/slideLayout" Target="../slideLayouts/slideLayout8.xml" /><Relationship Id="rId4" Type="http://schemas.openxmlformats.org/officeDocument/2006/relationships/image" Target="../media/image19.png" /></Relationships>
</file>

<file path=ppt/slides/_rels/slide11.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1.xml" /><Relationship Id="rId1" Type="http://schemas.openxmlformats.org/officeDocument/2006/relationships/slideLayout" Target="../slideLayouts/slideLayout8.xml" /><Relationship Id="rId4" Type="http://schemas.openxmlformats.org/officeDocument/2006/relationships/image" Target="../media/image20.png" /></Relationships>
</file>

<file path=ppt/slides/_rels/slide12.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2.xml" /><Relationship Id="rId1" Type="http://schemas.openxmlformats.org/officeDocument/2006/relationships/slideLayout" Target="../slideLayouts/slideLayout9.xml" /><Relationship Id="rId5" Type="http://schemas.openxmlformats.org/officeDocument/2006/relationships/image" Target="../media/image22.png" /><Relationship Id="rId4" Type="http://schemas.openxmlformats.org/officeDocument/2006/relationships/image" Target="../media/image21.png" /></Relationships>
</file>

<file path=ppt/slides/_rels/slide13.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3.xml" /><Relationship Id="rId1" Type="http://schemas.openxmlformats.org/officeDocument/2006/relationships/slideLayout" Target="../slideLayouts/slideLayout8.xml" /><Relationship Id="rId4" Type="http://schemas.openxmlformats.org/officeDocument/2006/relationships/image" Target="../media/image23.png" /></Relationships>
</file>

<file path=ppt/slides/_rels/slide14.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4.xml" /><Relationship Id="rId1" Type="http://schemas.openxmlformats.org/officeDocument/2006/relationships/slideLayout" Target="../slideLayouts/slideLayout2.xml" /><Relationship Id="rId5" Type="http://schemas.openxmlformats.org/officeDocument/2006/relationships/image" Target="../media/image8.png" /><Relationship Id="rId4" Type="http://schemas.openxmlformats.org/officeDocument/2006/relationships/image" Target="../media/image24.png" /></Relationships>
</file>

<file path=ppt/slides/_rels/slide15.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5.xml" /><Relationship Id="rId1" Type="http://schemas.openxmlformats.org/officeDocument/2006/relationships/slideLayout" Target="../slideLayouts/slideLayout2.xml" /><Relationship Id="rId5" Type="http://schemas.openxmlformats.org/officeDocument/2006/relationships/image" Target="../media/image25.png" /><Relationship Id="rId4" Type="http://schemas.openxmlformats.org/officeDocument/2006/relationships/image" Target="../media/image8.png" /></Relationships>
</file>

<file path=ppt/slides/_rels/slide16.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6.xml" /><Relationship Id="rId1" Type="http://schemas.openxmlformats.org/officeDocument/2006/relationships/slideLayout" Target="../slideLayouts/slideLayout2.xml" /><Relationship Id="rId5" Type="http://schemas.openxmlformats.org/officeDocument/2006/relationships/image" Target="../media/image26.png" /><Relationship Id="rId4" Type="http://schemas.openxmlformats.org/officeDocument/2006/relationships/image" Target="../media/image8.png" /></Relationships>
</file>

<file path=ppt/slides/_rels/slide17.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7.xml" /><Relationship Id="rId1" Type="http://schemas.openxmlformats.org/officeDocument/2006/relationships/slideLayout" Target="../slideLayouts/slideLayout2.xml" /><Relationship Id="rId5" Type="http://schemas.openxmlformats.org/officeDocument/2006/relationships/image" Target="../media/image27.png" /><Relationship Id="rId4" Type="http://schemas.openxmlformats.org/officeDocument/2006/relationships/image" Target="../media/image8.png" /></Relationships>
</file>

<file path=ppt/slides/_rels/slide18.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8.xml" /><Relationship Id="rId1" Type="http://schemas.openxmlformats.org/officeDocument/2006/relationships/slideLayout" Target="../slideLayouts/slideLayout10.xml" /></Relationships>
</file>

<file path=ppt/slides/_rels/slide19.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19.xml"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1.jpg" /><Relationship Id="rId7" Type="http://schemas.openxmlformats.org/officeDocument/2006/relationships/image" Target="../media/image6.png" /><Relationship Id="rId2" Type="http://schemas.openxmlformats.org/officeDocument/2006/relationships/notesSlide" Target="../notesSlides/notesSlide2.xml" /><Relationship Id="rId1" Type="http://schemas.openxmlformats.org/officeDocument/2006/relationships/slideLayout" Target="../slideLayouts/slideLayout2.xml" /><Relationship Id="rId6" Type="http://schemas.openxmlformats.org/officeDocument/2006/relationships/image" Target="../media/image5.png" /><Relationship Id="rId5" Type="http://schemas.openxmlformats.org/officeDocument/2006/relationships/image" Target="../media/image4.png" /><Relationship Id="rId4" Type="http://schemas.openxmlformats.org/officeDocument/2006/relationships/image" Target="../media/image3.png" /></Relationships>
</file>

<file path=ppt/slides/_rels/slide3.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3.xml"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4.xml"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5.xml" /><Relationship Id="rId1" Type="http://schemas.openxmlformats.org/officeDocument/2006/relationships/slideLayout" Target="../slideLayouts/slideLayout4.xml" /><Relationship Id="rId4" Type="http://schemas.openxmlformats.org/officeDocument/2006/relationships/image" Target="../media/image7.png" /></Relationships>
</file>

<file path=ppt/slides/_rels/slide6.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6.xml" /><Relationship Id="rId1" Type="http://schemas.openxmlformats.org/officeDocument/2006/relationships/slideLayout" Target="../slideLayouts/slideLayout5.xml" /><Relationship Id="rId5" Type="http://schemas.openxmlformats.org/officeDocument/2006/relationships/image" Target="../media/image9.png" /><Relationship Id="rId4" Type="http://schemas.openxmlformats.org/officeDocument/2006/relationships/image" Target="../media/image8.png" /></Relationships>
</file>

<file path=ppt/slides/_rels/slide7.xml.rels><?xml version="1.0" encoding="UTF-8" standalone="yes"?>
<Relationships xmlns="http://schemas.openxmlformats.org/package/2006/relationships"><Relationship Id="rId8" Type="http://schemas.openxmlformats.org/officeDocument/2006/relationships/image" Target="../media/image14.png" /><Relationship Id="rId3" Type="http://schemas.openxmlformats.org/officeDocument/2006/relationships/image" Target="../media/image1.jpg" /><Relationship Id="rId7" Type="http://schemas.openxmlformats.org/officeDocument/2006/relationships/image" Target="../media/image13.png" /><Relationship Id="rId2" Type="http://schemas.openxmlformats.org/officeDocument/2006/relationships/notesSlide" Target="../notesSlides/notesSlide7.xml" /><Relationship Id="rId1" Type="http://schemas.openxmlformats.org/officeDocument/2006/relationships/slideLayout" Target="../slideLayouts/slideLayout5.xml" /><Relationship Id="rId6" Type="http://schemas.openxmlformats.org/officeDocument/2006/relationships/image" Target="../media/image12.png" /><Relationship Id="rId5" Type="http://schemas.openxmlformats.org/officeDocument/2006/relationships/image" Target="../media/image11.png" /><Relationship Id="rId4" Type="http://schemas.openxmlformats.org/officeDocument/2006/relationships/image" Target="../media/image10.png" /></Relationships>
</file>

<file path=ppt/slides/_rels/slide8.xml.rels><?xml version="1.0" encoding="UTF-8" standalone="yes"?>
<Relationships xmlns="http://schemas.openxmlformats.org/package/2006/relationships"><Relationship Id="rId3" Type="http://schemas.openxmlformats.org/officeDocument/2006/relationships/image" Target="../media/image1.jpg" /><Relationship Id="rId2" Type="http://schemas.openxmlformats.org/officeDocument/2006/relationships/notesSlide" Target="../notesSlides/notesSlide8.xml" /><Relationship Id="rId1" Type="http://schemas.openxmlformats.org/officeDocument/2006/relationships/slideLayout" Target="../slideLayouts/slideLayout6.xml" /></Relationships>
</file>

<file path=ppt/slides/_rels/slide9.xml.rels><?xml version="1.0" encoding="UTF-8" standalone="yes"?>
<Relationships xmlns="http://schemas.openxmlformats.org/package/2006/relationships"><Relationship Id="rId3" Type="http://schemas.openxmlformats.org/officeDocument/2006/relationships/image" Target="../media/image1.jpg" /><Relationship Id="rId7" Type="http://schemas.openxmlformats.org/officeDocument/2006/relationships/image" Target="../media/image18.png" /><Relationship Id="rId2" Type="http://schemas.openxmlformats.org/officeDocument/2006/relationships/notesSlide" Target="../notesSlides/notesSlide9.xml" /><Relationship Id="rId1" Type="http://schemas.openxmlformats.org/officeDocument/2006/relationships/slideLayout" Target="../slideLayouts/slideLayout7.xml" /><Relationship Id="rId6" Type="http://schemas.openxmlformats.org/officeDocument/2006/relationships/image" Target="../media/image17.png" /><Relationship Id="rId5" Type="http://schemas.openxmlformats.org/officeDocument/2006/relationships/image" Target="../media/image16.png" /><Relationship Id="rId4" Type="http://schemas.openxmlformats.org/officeDocument/2006/relationships/image" Target="../media/image15.png" /></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
        <p:cNvGrpSpPr/>
        <p:nvPr/>
      </p:nvGrpSpPr>
      <p:grpSpPr>
        <a:xfrm>
          <a:off x="0" y="0"/>
          <a:ext cx="0" cy="0"/>
          <a:chOff x="0" y="0"/>
          <a:chExt cx="0" cy="0"/>
        </a:xfrm>
      </p:grpSpPr>
      <p:pic>
        <p:nvPicPr>
          <p:cNvPr id="35" name="Google Shape;35;p13" descr="preencoded.png"/>
          <p:cNvPicPr preferRelativeResize="0"/>
          <p:nvPr/>
        </p:nvPicPr>
        <p:blipFill rotWithShape="1">
          <a:blip r:embed="rId4">
            <a:alphaModFix/>
          </a:blip>
          <a:srcRect/>
          <a:stretch/>
        </p:blipFill>
        <p:spPr>
          <a:xfrm>
            <a:off x="0" y="0"/>
            <a:ext cx="5486400" cy="8229600"/>
          </a:xfrm>
          <a:prstGeom prst="rect">
            <a:avLst/>
          </a:prstGeom>
          <a:noFill/>
          <a:ln>
            <a:noFill/>
          </a:ln>
        </p:spPr>
      </p:pic>
      <p:sp>
        <p:nvSpPr>
          <p:cNvPr id="36" name="Google Shape;36;p13"/>
          <p:cNvSpPr/>
          <p:nvPr/>
        </p:nvSpPr>
        <p:spPr>
          <a:xfrm>
            <a:off x="5849901" y="2646875"/>
            <a:ext cx="8619000" cy="22329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Petrona"/>
              <a:buNone/>
            </a:pPr>
            <a:r>
              <a:rPr lang="en-US" sz="4850" b="1" i="0" u="none" strike="noStrike" cap="none">
                <a:solidFill>
                  <a:srgbClr val="000000"/>
                </a:solidFill>
                <a:latin typeface="Petrona"/>
                <a:ea typeface="Petrona"/>
                <a:cs typeface="Petrona"/>
                <a:sym typeface="Petrona"/>
              </a:rPr>
              <a:t>DineEase: Smart Restaurant Ordering System</a:t>
            </a:r>
            <a:endParaRPr sz="4850" b="0" i="0" u="none" strike="noStrike" cap="none"/>
          </a:p>
        </p:txBody>
      </p:sp>
      <p:sp>
        <p:nvSpPr>
          <p:cNvPr id="37" name="Google Shape;37;p13"/>
          <p:cNvSpPr/>
          <p:nvPr/>
        </p:nvSpPr>
        <p:spPr>
          <a:xfrm>
            <a:off x="5957476" y="4587800"/>
            <a:ext cx="86190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2150" b="0" i="0" u="none" strike="noStrike" cap="none">
                <a:solidFill>
                  <a:srgbClr val="272525"/>
                </a:solidFill>
                <a:latin typeface="Inter"/>
                <a:ea typeface="Inter"/>
                <a:cs typeface="Inter"/>
                <a:sym typeface="Inter"/>
              </a:rPr>
              <a:t>Revolutionizing the restaurant experience through technology</a:t>
            </a:r>
            <a:endParaRPr sz="2150" b="0" i="0" u="none" strike="noStrike" cap="non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4"/>
        <p:cNvGrpSpPr/>
        <p:nvPr/>
      </p:nvGrpSpPr>
      <p:grpSpPr>
        <a:xfrm>
          <a:off x="0" y="0"/>
          <a:ext cx="0" cy="0"/>
          <a:chOff x="0" y="0"/>
          <a:chExt cx="0" cy="0"/>
        </a:xfrm>
      </p:grpSpPr>
      <p:sp>
        <p:nvSpPr>
          <p:cNvPr id="205" name="Google Shape;205;p22"/>
          <p:cNvSpPr/>
          <p:nvPr/>
        </p:nvSpPr>
        <p:spPr>
          <a:xfrm>
            <a:off x="5567521" y="390600"/>
            <a:ext cx="4248900" cy="14886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Petrona"/>
              <a:buNone/>
            </a:pPr>
            <a:r>
              <a:rPr lang="en-US" sz="4850" b="1">
                <a:latin typeface="Petrona"/>
                <a:ea typeface="Petrona"/>
                <a:cs typeface="Petrona"/>
                <a:sym typeface="Petrona"/>
              </a:rPr>
              <a:t>Gantt Chart</a:t>
            </a:r>
            <a:endParaRPr sz="4850" b="0" i="0" u="none" strike="noStrike" cap="none"/>
          </a:p>
        </p:txBody>
      </p:sp>
      <p:pic>
        <p:nvPicPr>
          <p:cNvPr id="206" name="Google Shape;206;p22" title="output (6).png"/>
          <p:cNvPicPr preferRelativeResize="0"/>
          <p:nvPr/>
        </p:nvPicPr>
        <p:blipFill>
          <a:blip r:embed="rId4">
            <a:alphaModFix/>
          </a:blip>
          <a:stretch>
            <a:fillRect/>
          </a:stretch>
        </p:blipFill>
        <p:spPr>
          <a:xfrm>
            <a:off x="2245600" y="1473425"/>
            <a:ext cx="10139189" cy="60456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23"/>
          <p:cNvSpPr/>
          <p:nvPr/>
        </p:nvSpPr>
        <p:spPr>
          <a:xfrm>
            <a:off x="6280202" y="2165625"/>
            <a:ext cx="8928300" cy="14886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Petrona"/>
              <a:buNone/>
            </a:pPr>
            <a:r>
              <a:rPr lang="en-US" sz="4850" b="1" i="0" u="none" strike="noStrike" cap="none">
                <a:solidFill>
                  <a:srgbClr val="000000"/>
                </a:solidFill>
                <a:latin typeface="Petrona"/>
                <a:ea typeface="Petrona"/>
                <a:cs typeface="Petrona"/>
                <a:sym typeface="Petrona"/>
              </a:rPr>
              <a:t>Design Diagrams: Use Cases</a:t>
            </a:r>
            <a:endParaRPr sz="4850" b="0" i="0" u="none" strike="noStrike" cap="none"/>
          </a:p>
        </p:txBody>
      </p:sp>
      <p:sp>
        <p:nvSpPr>
          <p:cNvPr id="213" name="Google Shape;213;p23"/>
          <p:cNvSpPr/>
          <p:nvPr/>
        </p:nvSpPr>
        <p:spPr>
          <a:xfrm>
            <a:off x="6280190" y="3994309"/>
            <a:ext cx="75564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Visualizing user interactions and system functions.</a:t>
            </a:r>
            <a:endParaRPr sz="1950" b="0" i="0" u="none" strike="noStrike" cap="none"/>
          </a:p>
        </p:txBody>
      </p:sp>
      <p:sp>
        <p:nvSpPr>
          <p:cNvPr id="214" name="Google Shape;214;p23"/>
          <p:cNvSpPr/>
          <p:nvPr/>
        </p:nvSpPr>
        <p:spPr>
          <a:xfrm>
            <a:off x="6280190" y="4612362"/>
            <a:ext cx="7556400" cy="1451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The Use Case Diagram provides a high-level view of how users (Customer, Admin) interact with the DineEase system and its main functionalities, such as managing orders, browsing menus, and making payments.</a:t>
            </a:r>
            <a:endParaRPr sz="1950" b="0" i="0" u="none" strike="noStrike" cap="none"/>
          </a:p>
        </p:txBody>
      </p:sp>
      <p:pic>
        <p:nvPicPr>
          <p:cNvPr id="215" name="Google Shape;215;p23"/>
          <p:cNvPicPr preferRelativeResize="0"/>
          <p:nvPr/>
        </p:nvPicPr>
        <p:blipFill rotWithShape="1">
          <a:blip r:embed="rId4">
            <a:alphaModFix/>
          </a:blip>
          <a:srcRect t="6829"/>
          <a:stretch/>
        </p:blipFill>
        <p:spPr>
          <a:xfrm>
            <a:off x="0" y="0"/>
            <a:ext cx="5983950" cy="8229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0"/>
        <p:cNvGrpSpPr/>
        <p:nvPr/>
      </p:nvGrpSpPr>
      <p:grpSpPr>
        <a:xfrm>
          <a:off x="0" y="0"/>
          <a:ext cx="0" cy="0"/>
          <a:chOff x="0" y="0"/>
          <a:chExt cx="0" cy="0"/>
        </a:xfrm>
      </p:grpSpPr>
      <p:sp>
        <p:nvSpPr>
          <p:cNvPr id="221" name="Google Shape;221;p24"/>
          <p:cNvSpPr/>
          <p:nvPr/>
        </p:nvSpPr>
        <p:spPr>
          <a:xfrm>
            <a:off x="3907941" y="280329"/>
            <a:ext cx="7183800" cy="516600"/>
          </a:xfrm>
          <a:prstGeom prst="rect">
            <a:avLst/>
          </a:prstGeom>
          <a:noFill/>
          <a:ln>
            <a:noFill/>
          </a:ln>
        </p:spPr>
        <p:txBody>
          <a:bodyPr spcFirstLastPara="1" wrap="square" lIns="0" tIns="0" rIns="0" bIns="0" anchor="t" anchorCtr="0">
            <a:noAutofit/>
          </a:bodyPr>
          <a:lstStyle/>
          <a:p>
            <a:pPr marL="0" marR="0" lvl="0" indent="0" algn="ctr" rtl="0">
              <a:lnSpc>
                <a:spcPct val="124615"/>
              </a:lnSpc>
              <a:spcBef>
                <a:spcPts val="0"/>
              </a:spcBef>
              <a:spcAft>
                <a:spcPts val="0"/>
              </a:spcAft>
              <a:buClr>
                <a:srgbClr val="000000"/>
              </a:buClr>
              <a:buSzPts val="3250"/>
              <a:buFont typeface="Petrona"/>
              <a:buNone/>
            </a:pPr>
            <a:r>
              <a:rPr lang="en-US" sz="3650" b="1" i="0" u="none" strike="noStrike" cap="none">
                <a:solidFill>
                  <a:srgbClr val="000000"/>
                </a:solidFill>
                <a:latin typeface="Petrona"/>
                <a:ea typeface="Petrona"/>
                <a:cs typeface="Petrona"/>
                <a:sym typeface="Petrona"/>
              </a:rPr>
              <a:t>Design Diagrams: Activity </a:t>
            </a:r>
            <a:endParaRPr sz="3650" b="0" i="0" u="none" strike="noStrike" cap="none"/>
          </a:p>
        </p:txBody>
      </p:sp>
      <p:sp>
        <p:nvSpPr>
          <p:cNvPr id="222" name="Google Shape;222;p24"/>
          <p:cNvSpPr/>
          <p:nvPr/>
        </p:nvSpPr>
        <p:spPr>
          <a:xfrm>
            <a:off x="5372727" y="889275"/>
            <a:ext cx="5411700" cy="2520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272525"/>
              </a:buClr>
              <a:buSzPts val="1200"/>
              <a:buFont typeface="Inter"/>
              <a:buNone/>
            </a:pPr>
            <a:r>
              <a:rPr lang="en-US" sz="1600" b="0" i="0" u="none" strike="noStrike" cap="none">
                <a:solidFill>
                  <a:srgbClr val="272525"/>
                </a:solidFill>
                <a:latin typeface="Inter"/>
                <a:ea typeface="Inter"/>
                <a:cs typeface="Inter"/>
                <a:sym typeface="Inter"/>
              </a:rPr>
              <a:t>Detailed flow of operations and interactions.</a:t>
            </a:r>
            <a:endParaRPr sz="1600" b="0" i="0" u="none" strike="noStrike" cap="none"/>
          </a:p>
        </p:txBody>
      </p:sp>
      <p:sp>
        <p:nvSpPr>
          <p:cNvPr id="223" name="Google Shape;223;p24"/>
          <p:cNvSpPr/>
          <p:nvPr/>
        </p:nvSpPr>
        <p:spPr>
          <a:xfrm>
            <a:off x="3826291" y="1556369"/>
            <a:ext cx="2066700" cy="258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1600"/>
              <a:buFont typeface="Petrona"/>
              <a:buNone/>
            </a:pPr>
            <a:r>
              <a:rPr lang="en-US" sz="2000" b="1" i="0" u="none" strike="noStrike" cap="none">
                <a:solidFill>
                  <a:srgbClr val="000000"/>
                </a:solidFill>
                <a:latin typeface="Petrona"/>
                <a:ea typeface="Petrona"/>
                <a:cs typeface="Petrona"/>
                <a:sym typeface="Petrona"/>
              </a:rPr>
              <a:t>Admin Activity</a:t>
            </a:r>
            <a:endParaRPr sz="2000" b="0" i="0" u="none" strike="noStrike" cap="none"/>
          </a:p>
        </p:txBody>
      </p:sp>
      <p:pic>
        <p:nvPicPr>
          <p:cNvPr id="224" name="Google Shape;224;p24" descr="preencoded.png"/>
          <p:cNvPicPr preferRelativeResize="0"/>
          <p:nvPr/>
        </p:nvPicPr>
        <p:blipFill rotWithShape="1">
          <a:blip r:embed="rId4">
            <a:alphaModFix/>
          </a:blip>
          <a:srcRect/>
          <a:stretch/>
        </p:blipFill>
        <p:spPr>
          <a:xfrm>
            <a:off x="2649075" y="2052850"/>
            <a:ext cx="4276150" cy="4804649"/>
          </a:xfrm>
          <a:prstGeom prst="rect">
            <a:avLst/>
          </a:prstGeom>
          <a:noFill/>
          <a:ln>
            <a:noFill/>
          </a:ln>
        </p:spPr>
      </p:pic>
      <p:sp>
        <p:nvSpPr>
          <p:cNvPr id="225" name="Google Shape;225;p24"/>
          <p:cNvSpPr/>
          <p:nvPr/>
        </p:nvSpPr>
        <p:spPr>
          <a:xfrm>
            <a:off x="9025056" y="1556369"/>
            <a:ext cx="2066700" cy="2583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1600"/>
              <a:buFont typeface="Petrona"/>
              <a:buNone/>
            </a:pPr>
            <a:r>
              <a:rPr lang="en-US" sz="2000" b="1" i="0" u="none" strike="noStrike" cap="none">
                <a:solidFill>
                  <a:srgbClr val="000000"/>
                </a:solidFill>
                <a:latin typeface="Petrona"/>
                <a:ea typeface="Petrona"/>
                <a:cs typeface="Petrona"/>
                <a:sym typeface="Petrona"/>
              </a:rPr>
              <a:t>User Activity</a:t>
            </a:r>
            <a:endParaRPr sz="2000" b="0" i="0" u="none" strike="noStrike" cap="none"/>
          </a:p>
        </p:txBody>
      </p:sp>
      <p:pic>
        <p:nvPicPr>
          <p:cNvPr id="226" name="Google Shape;226;p24" descr="preencoded.png"/>
          <p:cNvPicPr preferRelativeResize="0"/>
          <p:nvPr/>
        </p:nvPicPr>
        <p:blipFill rotWithShape="1">
          <a:blip r:embed="rId5">
            <a:alphaModFix/>
          </a:blip>
          <a:srcRect/>
          <a:stretch/>
        </p:blipFill>
        <p:spPr>
          <a:xfrm>
            <a:off x="7960650" y="2052850"/>
            <a:ext cx="3993775" cy="4804649"/>
          </a:xfrm>
          <a:prstGeom prst="rect">
            <a:avLst/>
          </a:prstGeom>
          <a:noFill/>
          <a:ln>
            <a:noFill/>
          </a:ln>
        </p:spPr>
      </p:pic>
      <p:sp>
        <p:nvSpPr>
          <p:cNvPr id="227" name="Google Shape;227;p24"/>
          <p:cNvSpPr/>
          <p:nvPr/>
        </p:nvSpPr>
        <p:spPr>
          <a:xfrm>
            <a:off x="1922925" y="7095675"/>
            <a:ext cx="11335800" cy="755700"/>
          </a:xfrm>
          <a:prstGeom prst="rect">
            <a:avLst/>
          </a:prstGeom>
          <a:noFill/>
          <a:ln>
            <a:noFill/>
          </a:ln>
        </p:spPr>
        <p:txBody>
          <a:bodyPr spcFirstLastPara="1" wrap="square" lIns="0" tIns="0" rIns="0" bIns="0" anchor="t" anchorCtr="0">
            <a:noAutofit/>
          </a:bodyPr>
          <a:lstStyle/>
          <a:p>
            <a:pPr marL="0" marR="0" lvl="0" indent="0" algn="l" rtl="0">
              <a:lnSpc>
                <a:spcPct val="162500"/>
              </a:lnSpc>
              <a:spcBef>
                <a:spcPts val="0"/>
              </a:spcBef>
              <a:spcAft>
                <a:spcPts val="0"/>
              </a:spcAft>
              <a:buClr>
                <a:srgbClr val="272525"/>
              </a:buClr>
              <a:buSzPts val="1200"/>
              <a:buFont typeface="Inter"/>
              <a:buNone/>
            </a:pPr>
            <a:r>
              <a:rPr lang="en-US" sz="1500" b="0" i="0" u="none" strike="noStrike" cap="none">
                <a:solidFill>
                  <a:srgbClr val="272525"/>
                </a:solidFill>
                <a:latin typeface="Inter"/>
                <a:ea typeface="Inter"/>
                <a:cs typeface="Inter"/>
                <a:sym typeface="Inter"/>
              </a:rPr>
              <a:t>Activity diagrams map the sequential steps and decisions within specific processes for both administrators and customers. The Sequence Diagram below details the interaction flow between different system components during an operation.</a:t>
            </a:r>
            <a:endParaRPr sz="1500" b="0" i="0" u="none" strike="noStrike" cap="none"/>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2"/>
        <p:cNvGrpSpPr/>
        <p:nvPr/>
      </p:nvGrpSpPr>
      <p:grpSpPr>
        <a:xfrm>
          <a:off x="0" y="0"/>
          <a:ext cx="0" cy="0"/>
          <a:chOff x="0" y="0"/>
          <a:chExt cx="0" cy="0"/>
        </a:xfrm>
      </p:grpSpPr>
      <p:sp>
        <p:nvSpPr>
          <p:cNvPr id="233" name="Google Shape;233;p25"/>
          <p:cNvSpPr/>
          <p:nvPr/>
        </p:nvSpPr>
        <p:spPr>
          <a:xfrm>
            <a:off x="3187352" y="525100"/>
            <a:ext cx="9143700" cy="14886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Petrona"/>
              <a:buNone/>
            </a:pPr>
            <a:r>
              <a:rPr lang="en-US" sz="4850" b="1" i="0" u="none" strike="noStrike" cap="none">
                <a:solidFill>
                  <a:srgbClr val="000000"/>
                </a:solidFill>
                <a:latin typeface="Petrona"/>
                <a:ea typeface="Petrona"/>
                <a:cs typeface="Petrona"/>
                <a:sym typeface="Petrona"/>
              </a:rPr>
              <a:t>Design Diagrams: </a:t>
            </a:r>
            <a:r>
              <a:rPr lang="en-US" sz="4850" b="1">
                <a:latin typeface="Petrona"/>
                <a:ea typeface="Petrona"/>
                <a:cs typeface="Petrona"/>
                <a:sym typeface="Petrona"/>
              </a:rPr>
              <a:t>Sequence</a:t>
            </a:r>
            <a:endParaRPr sz="4850" b="0" i="0" u="none" strike="noStrike" cap="none"/>
          </a:p>
        </p:txBody>
      </p:sp>
      <p:pic>
        <p:nvPicPr>
          <p:cNvPr id="234" name="Google Shape;234;p25"/>
          <p:cNvPicPr preferRelativeResize="0"/>
          <p:nvPr/>
        </p:nvPicPr>
        <p:blipFill>
          <a:blip r:embed="rId4">
            <a:alphaModFix/>
          </a:blip>
          <a:stretch>
            <a:fillRect/>
          </a:stretch>
        </p:blipFill>
        <p:spPr>
          <a:xfrm>
            <a:off x="860600" y="1722325"/>
            <a:ext cx="12788174" cy="6090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9"/>
        <p:cNvGrpSpPr/>
        <p:nvPr/>
      </p:nvGrpSpPr>
      <p:grpSpPr>
        <a:xfrm>
          <a:off x="0" y="0"/>
          <a:ext cx="0" cy="0"/>
          <a:chOff x="0" y="0"/>
          <a:chExt cx="0" cy="0"/>
        </a:xfrm>
      </p:grpSpPr>
      <p:sp>
        <p:nvSpPr>
          <p:cNvPr id="240" name="Google Shape;240;p26"/>
          <p:cNvSpPr/>
          <p:nvPr/>
        </p:nvSpPr>
        <p:spPr>
          <a:xfrm>
            <a:off x="793799" y="855975"/>
            <a:ext cx="12989400" cy="744300"/>
          </a:xfrm>
          <a:prstGeom prst="rect">
            <a:avLst/>
          </a:prstGeom>
          <a:noFill/>
          <a:ln>
            <a:noFill/>
          </a:ln>
        </p:spPr>
        <p:txBody>
          <a:bodyPr spcFirstLastPara="1" wrap="square" lIns="0" tIns="0" rIns="0" bIns="0" anchor="t" anchorCtr="0">
            <a:noAutofit/>
          </a:bodyPr>
          <a:lstStyle/>
          <a:p>
            <a:pPr marL="0" marR="0" lvl="0" indent="0" algn="ctr" rtl="0">
              <a:lnSpc>
                <a:spcPct val="125806"/>
              </a:lnSpc>
              <a:spcBef>
                <a:spcPts val="0"/>
              </a:spcBef>
              <a:spcAft>
                <a:spcPts val="0"/>
              </a:spcAft>
              <a:buClr>
                <a:srgbClr val="000000"/>
              </a:buClr>
              <a:buSzPts val="4650"/>
              <a:buFont typeface="Petrona"/>
              <a:buNone/>
            </a:pPr>
            <a:r>
              <a:rPr lang="en-US" sz="4850" b="1">
                <a:latin typeface="Petrona"/>
                <a:ea typeface="Petrona"/>
                <a:cs typeface="Petrona"/>
                <a:sym typeface="Petrona"/>
              </a:rPr>
              <a:t>User Requirements Analysis</a:t>
            </a:r>
            <a:endParaRPr sz="4850" b="0" i="0" u="none" strike="noStrike" cap="none"/>
          </a:p>
        </p:txBody>
      </p:sp>
      <p:sp>
        <p:nvSpPr>
          <p:cNvPr id="241" name="Google Shape;241;p26"/>
          <p:cNvSpPr/>
          <p:nvPr/>
        </p:nvSpPr>
        <p:spPr>
          <a:xfrm>
            <a:off x="1949850" y="2587625"/>
            <a:ext cx="10945800" cy="5001300"/>
          </a:xfrm>
          <a:prstGeom prst="roundRect">
            <a:avLst>
              <a:gd name="adj" fmla="val 8630"/>
            </a:avLst>
          </a:prstGeom>
          <a:solidFill>
            <a:srgbClr val="FFFFFF">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6"/>
          <p:cNvSpPr/>
          <p:nvPr/>
        </p:nvSpPr>
        <p:spPr>
          <a:xfrm>
            <a:off x="1008900" y="2255975"/>
            <a:ext cx="12586200" cy="260100"/>
          </a:xfrm>
          <a:prstGeom prst="roundRect">
            <a:avLst>
              <a:gd name="adj" fmla="val 7813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6"/>
          <p:cNvSpPr/>
          <p:nvPr/>
        </p:nvSpPr>
        <p:spPr>
          <a:xfrm>
            <a:off x="6829350" y="1893425"/>
            <a:ext cx="918300" cy="846900"/>
          </a:xfrm>
          <a:prstGeom prst="roundRect">
            <a:avLst>
              <a:gd name="adj" fmla="val 13438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4" name="Google Shape;244;p26" descr="Forms response chart. Question title: 4. What information would you like to see about each dish? Select your top 3 preferences:. Number of responses: 56 responses." title="4. What information would you like to see about each dish? Select your top 3 preferences:"/>
          <p:cNvPicPr preferRelativeResize="0"/>
          <p:nvPr/>
        </p:nvPicPr>
        <p:blipFill>
          <a:blip r:embed="rId4">
            <a:alphaModFix/>
          </a:blip>
          <a:stretch>
            <a:fillRect/>
          </a:stretch>
        </p:blipFill>
        <p:spPr>
          <a:xfrm>
            <a:off x="2850775" y="2740325"/>
            <a:ext cx="9332250" cy="4695900"/>
          </a:xfrm>
          <a:prstGeom prst="rect">
            <a:avLst/>
          </a:prstGeom>
          <a:noFill/>
          <a:ln>
            <a:noFill/>
          </a:ln>
        </p:spPr>
      </p:pic>
      <p:pic>
        <p:nvPicPr>
          <p:cNvPr id="245" name="Google Shape;245;p26" descr="preencoded.png"/>
          <p:cNvPicPr preferRelativeResize="0"/>
          <p:nvPr/>
        </p:nvPicPr>
        <p:blipFill rotWithShape="1">
          <a:blip r:embed="rId5">
            <a:alphaModFix/>
          </a:blip>
          <a:srcRect/>
          <a:stretch/>
        </p:blipFill>
        <p:spPr>
          <a:xfrm>
            <a:off x="7100012" y="2064412"/>
            <a:ext cx="403984" cy="50493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0"/>
        <p:cNvGrpSpPr/>
        <p:nvPr/>
      </p:nvGrpSpPr>
      <p:grpSpPr>
        <a:xfrm>
          <a:off x="0" y="0"/>
          <a:ext cx="0" cy="0"/>
          <a:chOff x="0" y="0"/>
          <a:chExt cx="0" cy="0"/>
        </a:xfrm>
      </p:grpSpPr>
      <p:sp>
        <p:nvSpPr>
          <p:cNvPr id="251" name="Google Shape;251;p27"/>
          <p:cNvSpPr/>
          <p:nvPr/>
        </p:nvSpPr>
        <p:spPr>
          <a:xfrm>
            <a:off x="793799" y="855975"/>
            <a:ext cx="12989400" cy="744300"/>
          </a:xfrm>
          <a:prstGeom prst="rect">
            <a:avLst/>
          </a:prstGeom>
          <a:noFill/>
          <a:ln>
            <a:noFill/>
          </a:ln>
        </p:spPr>
        <p:txBody>
          <a:bodyPr spcFirstLastPara="1" wrap="square" lIns="0" tIns="0" rIns="0" bIns="0" anchor="t" anchorCtr="0">
            <a:noAutofit/>
          </a:bodyPr>
          <a:lstStyle/>
          <a:p>
            <a:pPr marL="0" marR="0" lvl="0" indent="0" algn="ctr" rtl="0">
              <a:lnSpc>
                <a:spcPct val="125806"/>
              </a:lnSpc>
              <a:spcBef>
                <a:spcPts val="0"/>
              </a:spcBef>
              <a:spcAft>
                <a:spcPts val="0"/>
              </a:spcAft>
              <a:buClr>
                <a:srgbClr val="000000"/>
              </a:buClr>
              <a:buSzPts val="4650"/>
              <a:buFont typeface="Petrona"/>
              <a:buNone/>
            </a:pPr>
            <a:r>
              <a:rPr lang="en-US" sz="4850" b="1">
                <a:latin typeface="Petrona"/>
                <a:ea typeface="Petrona"/>
                <a:cs typeface="Petrona"/>
                <a:sym typeface="Petrona"/>
              </a:rPr>
              <a:t>User Requirements Analysis</a:t>
            </a:r>
            <a:endParaRPr sz="4850" b="0" i="0" u="none" strike="noStrike" cap="none"/>
          </a:p>
        </p:txBody>
      </p:sp>
      <p:sp>
        <p:nvSpPr>
          <p:cNvPr id="252" name="Google Shape;252;p27"/>
          <p:cNvSpPr/>
          <p:nvPr/>
        </p:nvSpPr>
        <p:spPr>
          <a:xfrm>
            <a:off x="1990175" y="2569350"/>
            <a:ext cx="10945800" cy="5001300"/>
          </a:xfrm>
          <a:prstGeom prst="roundRect">
            <a:avLst>
              <a:gd name="adj" fmla="val 8630"/>
            </a:avLst>
          </a:prstGeom>
          <a:solidFill>
            <a:srgbClr val="FFFFFF">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a:off x="1008900" y="2255975"/>
            <a:ext cx="12586200" cy="260100"/>
          </a:xfrm>
          <a:prstGeom prst="roundRect">
            <a:avLst>
              <a:gd name="adj" fmla="val 7813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a:off x="6829350" y="1893425"/>
            <a:ext cx="918300" cy="846900"/>
          </a:xfrm>
          <a:prstGeom prst="roundRect">
            <a:avLst>
              <a:gd name="adj" fmla="val 13438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5" name="Google Shape;255;p27" descr="preencoded.png"/>
          <p:cNvPicPr preferRelativeResize="0"/>
          <p:nvPr/>
        </p:nvPicPr>
        <p:blipFill rotWithShape="1">
          <a:blip r:embed="rId4">
            <a:alphaModFix/>
          </a:blip>
          <a:srcRect/>
          <a:stretch/>
        </p:blipFill>
        <p:spPr>
          <a:xfrm>
            <a:off x="7100012" y="2064412"/>
            <a:ext cx="403984" cy="504937"/>
          </a:xfrm>
          <a:prstGeom prst="rect">
            <a:avLst/>
          </a:prstGeom>
          <a:noFill/>
          <a:ln>
            <a:noFill/>
          </a:ln>
        </p:spPr>
      </p:pic>
      <p:pic>
        <p:nvPicPr>
          <p:cNvPr id="256" name="Google Shape;256;p27" descr="Forms response chart. Question title: 5. How would you like to customize your order? Choose your preferred options:. Number of responses: 56 responses." title="5. How would you like to customize your order? Choose your preferred options:"/>
          <p:cNvPicPr preferRelativeResize="0"/>
          <p:nvPr/>
        </p:nvPicPr>
        <p:blipFill>
          <a:blip r:embed="rId5">
            <a:alphaModFix/>
          </a:blip>
          <a:stretch>
            <a:fillRect/>
          </a:stretch>
        </p:blipFill>
        <p:spPr>
          <a:xfrm>
            <a:off x="2521288" y="2810888"/>
            <a:ext cx="9883576" cy="4518225"/>
          </a:xfrm>
          <a:prstGeom prst="rect">
            <a:avLst/>
          </a:prstGeom>
          <a:solidFill>
            <a:srgbClr val="FFFFFF">
              <a:alpha val="74900"/>
            </a:srgbClr>
          </a:solid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Google Shape;262;p28"/>
          <p:cNvSpPr/>
          <p:nvPr/>
        </p:nvSpPr>
        <p:spPr>
          <a:xfrm>
            <a:off x="793799" y="990450"/>
            <a:ext cx="12989400" cy="744300"/>
          </a:xfrm>
          <a:prstGeom prst="rect">
            <a:avLst/>
          </a:prstGeom>
          <a:noFill/>
          <a:ln>
            <a:noFill/>
          </a:ln>
        </p:spPr>
        <p:txBody>
          <a:bodyPr spcFirstLastPara="1" wrap="square" lIns="0" tIns="0" rIns="0" bIns="0" anchor="t" anchorCtr="0">
            <a:noAutofit/>
          </a:bodyPr>
          <a:lstStyle/>
          <a:p>
            <a:pPr marL="0" marR="0" lvl="0" indent="0" algn="ctr" rtl="0">
              <a:lnSpc>
                <a:spcPct val="125806"/>
              </a:lnSpc>
              <a:spcBef>
                <a:spcPts val="0"/>
              </a:spcBef>
              <a:spcAft>
                <a:spcPts val="0"/>
              </a:spcAft>
              <a:buClr>
                <a:srgbClr val="000000"/>
              </a:buClr>
              <a:buSzPts val="4650"/>
              <a:buFont typeface="Petrona"/>
              <a:buNone/>
            </a:pPr>
            <a:r>
              <a:rPr lang="en-US" sz="4850" b="1">
                <a:latin typeface="Petrona"/>
                <a:ea typeface="Petrona"/>
                <a:cs typeface="Petrona"/>
                <a:sym typeface="Petrona"/>
              </a:rPr>
              <a:t>User Requirements Analysis</a:t>
            </a:r>
            <a:endParaRPr sz="4850" b="0" i="0" u="none" strike="noStrike" cap="none"/>
          </a:p>
        </p:txBody>
      </p:sp>
      <p:sp>
        <p:nvSpPr>
          <p:cNvPr id="263" name="Google Shape;263;p28"/>
          <p:cNvSpPr/>
          <p:nvPr/>
        </p:nvSpPr>
        <p:spPr>
          <a:xfrm>
            <a:off x="1990175" y="2569350"/>
            <a:ext cx="10945800" cy="5001300"/>
          </a:xfrm>
          <a:prstGeom prst="roundRect">
            <a:avLst>
              <a:gd name="adj" fmla="val 8630"/>
            </a:avLst>
          </a:prstGeom>
          <a:solidFill>
            <a:srgbClr val="FFFFFF">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8"/>
          <p:cNvSpPr/>
          <p:nvPr/>
        </p:nvSpPr>
        <p:spPr>
          <a:xfrm>
            <a:off x="1008900" y="2255975"/>
            <a:ext cx="12586200" cy="260100"/>
          </a:xfrm>
          <a:prstGeom prst="roundRect">
            <a:avLst>
              <a:gd name="adj" fmla="val 7813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8"/>
          <p:cNvSpPr/>
          <p:nvPr/>
        </p:nvSpPr>
        <p:spPr>
          <a:xfrm>
            <a:off x="6829350" y="1893425"/>
            <a:ext cx="918300" cy="846900"/>
          </a:xfrm>
          <a:prstGeom prst="roundRect">
            <a:avLst>
              <a:gd name="adj" fmla="val 13438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6" name="Google Shape;266;p28" descr="preencoded.png"/>
          <p:cNvPicPr preferRelativeResize="0"/>
          <p:nvPr/>
        </p:nvPicPr>
        <p:blipFill rotWithShape="1">
          <a:blip r:embed="rId4">
            <a:alphaModFix/>
          </a:blip>
          <a:srcRect/>
          <a:stretch/>
        </p:blipFill>
        <p:spPr>
          <a:xfrm>
            <a:off x="7100012" y="2064412"/>
            <a:ext cx="403984" cy="504937"/>
          </a:xfrm>
          <a:prstGeom prst="rect">
            <a:avLst/>
          </a:prstGeom>
          <a:noFill/>
          <a:ln>
            <a:noFill/>
          </a:ln>
        </p:spPr>
      </p:pic>
      <p:pic>
        <p:nvPicPr>
          <p:cNvPr id="267" name="Google Shape;267;p28" descr="Forms response chart. Question title: 6. What's most important when waiting for your food? Rank from 1-4 (1 being most important):. Number of responses: ." title="6. What's most important when waiting for your food? Rank from 1-4 (1 being most important):"/>
          <p:cNvPicPr preferRelativeResize="0"/>
          <p:nvPr/>
        </p:nvPicPr>
        <p:blipFill>
          <a:blip r:embed="rId5">
            <a:alphaModFix/>
          </a:blip>
          <a:stretch>
            <a:fillRect/>
          </a:stretch>
        </p:blipFill>
        <p:spPr>
          <a:xfrm>
            <a:off x="2622175" y="2740325"/>
            <a:ext cx="9399501" cy="4655550"/>
          </a:xfrm>
          <a:prstGeom prst="rect">
            <a:avLst/>
          </a:prstGeom>
          <a:solidFill>
            <a:srgbClr val="FFFFFF">
              <a:alpha val="74900"/>
            </a:srgbClr>
          </a:solid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2"/>
        <p:cNvGrpSpPr/>
        <p:nvPr/>
      </p:nvGrpSpPr>
      <p:grpSpPr>
        <a:xfrm>
          <a:off x="0" y="0"/>
          <a:ext cx="0" cy="0"/>
          <a:chOff x="0" y="0"/>
          <a:chExt cx="0" cy="0"/>
        </a:xfrm>
      </p:grpSpPr>
      <p:sp>
        <p:nvSpPr>
          <p:cNvPr id="273" name="Google Shape;273;p29"/>
          <p:cNvSpPr/>
          <p:nvPr/>
        </p:nvSpPr>
        <p:spPr>
          <a:xfrm>
            <a:off x="793799" y="990450"/>
            <a:ext cx="12989400" cy="744300"/>
          </a:xfrm>
          <a:prstGeom prst="rect">
            <a:avLst/>
          </a:prstGeom>
          <a:noFill/>
          <a:ln>
            <a:noFill/>
          </a:ln>
        </p:spPr>
        <p:txBody>
          <a:bodyPr spcFirstLastPara="1" wrap="square" lIns="0" tIns="0" rIns="0" bIns="0" anchor="t" anchorCtr="0">
            <a:noAutofit/>
          </a:bodyPr>
          <a:lstStyle/>
          <a:p>
            <a:pPr marL="0" marR="0" lvl="0" indent="0" algn="ctr" rtl="0">
              <a:lnSpc>
                <a:spcPct val="125806"/>
              </a:lnSpc>
              <a:spcBef>
                <a:spcPts val="0"/>
              </a:spcBef>
              <a:spcAft>
                <a:spcPts val="0"/>
              </a:spcAft>
              <a:buClr>
                <a:srgbClr val="000000"/>
              </a:buClr>
              <a:buSzPts val="4650"/>
              <a:buFont typeface="Petrona"/>
              <a:buNone/>
            </a:pPr>
            <a:r>
              <a:rPr lang="en-US" sz="4850" b="1">
                <a:latin typeface="Petrona"/>
                <a:ea typeface="Petrona"/>
                <a:cs typeface="Petrona"/>
                <a:sym typeface="Petrona"/>
              </a:rPr>
              <a:t>User Requirements Analysis</a:t>
            </a:r>
            <a:endParaRPr sz="4850" b="0" i="0" u="none" strike="noStrike" cap="none"/>
          </a:p>
        </p:txBody>
      </p:sp>
      <p:sp>
        <p:nvSpPr>
          <p:cNvPr id="274" name="Google Shape;274;p29"/>
          <p:cNvSpPr/>
          <p:nvPr/>
        </p:nvSpPr>
        <p:spPr>
          <a:xfrm>
            <a:off x="1990175" y="2569350"/>
            <a:ext cx="10945800" cy="5001300"/>
          </a:xfrm>
          <a:prstGeom prst="roundRect">
            <a:avLst>
              <a:gd name="adj" fmla="val 8630"/>
            </a:avLst>
          </a:prstGeom>
          <a:solidFill>
            <a:srgbClr val="FFFFFF">
              <a:alpha val="749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9"/>
          <p:cNvSpPr/>
          <p:nvPr/>
        </p:nvSpPr>
        <p:spPr>
          <a:xfrm>
            <a:off x="1008900" y="2255975"/>
            <a:ext cx="12586200" cy="260100"/>
          </a:xfrm>
          <a:prstGeom prst="roundRect">
            <a:avLst>
              <a:gd name="adj" fmla="val 7813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p:nvPr/>
        </p:nvSpPr>
        <p:spPr>
          <a:xfrm>
            <a:off x="6829350" y="1893425"/>
            <a:ext cx="918300" cy="846900"/>
          </a:xfrm>
          <a:prstGeom prst="roundRect">
            <a:avLst>
              <a:gd name="adj" fmla="val 13438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7" name="Google Shape;277;p29" descr="preencoded.png"/>
          <p:cNvPicPr preferRelativeResize="0"/>
          <p:nvPr/>
        </p:nvPicPr>
        <p:blipFill rotWithShape="1">
          <a:blip r:embed="rId4">
            <a:alphaModFix/>
          </a:blip>
          <a:srcRect/>
          <a:stretch/>
        </p:blipFill>
        <p:spPr>
          <a:xfrm>
            <a:off x="7100012" y="2064412"/>
            <a:ext cx="403984" cy="504937"/>
          </a:xfrm>
          <a:prstGeom prst="rect">
            <a:avLst/>
          </a:prstGeom>
          <a:noFill/>
          <a:ln>
            <a:noFill/>
          </a:ln>
        </p:spPr>
      </p:pic>
      <p:pic>
        <p:nvPicPr>
          <p:cNvPr id="278" name="Google Shape;278;p29" descr="Forms response chart. Question title: 9. How important is it to book a table in advance?. Number of responses: 56 responses." title="9. How important is it to book a table in advance?"/>
          <p:cNvPicPr preferRelativeResize="0"/>
          <p:nvPr/>
        </p:nvPicPr>
        <p:blipFill>
          <a:blip r:embed="rId5">
            <a:alphaModFix/>
          </a:blip>
          <a:stretch>
            <a:fillRect/>
          </a:stretch>
        </p:blipFill>
        <p:spPr>
          <a:xfrm>
            <a:off x="2722975" y="2731462"/>
            <a:ext cx="9345700" cy="4677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p30"/>
          <p:cNvSpPr/>
          <p:nvPr/>
        </p:nvSpPr>
        <p:spPr>
          <a:xfrm>
            <a:off x="793803" y="2151100"/>
            <a:ext cx="9896700" cy="7443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Petrona"/>
              <a:buNone/>
            </a:pPr>
            <a:r>
              <a:rPr lang="en-US" sz="4850" b="1" i="0" u="none" strike="noStrike" cap="none">
                <a:solidFill>
                  <a:srgbClr val="000000"/>
                </a:solidFill>
                <a:latin typeface="Petrona"/>
                <a:ea typeface="Petrona"/>
                <a:cs typeface="Petrona"/>
                <a:sym typeface="Petrona"/>
              </a:rPr>
              <a:t>Key Takeaways &amp; Next Steps</a:t>
            </a:r>
            <a:endParaRPr sz="4850" b="0" i="0" u="none" strike="noStrike" cap="none"/>
          </a:p>
        </p:txBody>
      </p:sp>
      <p:sp>
        <p:nvSpPr>
          <p:cNvPr id="285" name="Google Shape;285;p30"/>
          <p:cNvSpPr/>
          <p:nvPr/>
        </p:nvSpPr>
        <p:spPr>
          <a:xfrm>
            <a:off x="793790" y="3348990"/>
            <a:ext cx="4196400" cy="2111400"/>
          </a:xfrm>
          <a:prstGeom prst="roundRect">
            <a:avLst>
              <a:gd name="adj" fmla="val 6929"/>
            </a:avLst>
          </a:prstGeom>
          <a:solidFill>
            <a:srgbClr val="FFFFFF">
              <a:alpha val="74900"/>
            </a:srgbClr>
          </a:solidFill>
          <a:ln w="30475" cap="flat" cmpd="sng">
            <a:solidFill>
              <a:srgbClr val="B2D4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0"/>
          <p:cNvSpPr/>
          <p:nvPr/>
        </p:nvSpPr>
        <p:spPr>
          <a:xfrm>
            <a:off x="763310" y="3348990"/>
            <a:ext cx="121800" cy="2111400"/>
          </a:xfrm>
          <a:prstGeom prst="roundRect">
            <a:avLst>
              <a:gd name="adj" fmla="val 7813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0"/>
          <p:cNvSpPr/>
          <p:nvPr/>
        </p:nvSpPr>
        <p:spPr>
          <a:xfrm>
            <a:off x="1142524" y="3606284"/>
            <a:ext cx="2976900" cy="372000"/>
          </a:xfrm>
          <a:prstGeom prst="rect">
            <a:avLst/>
          </a:prstGeom>
          <a:noFill/>
          <a:ln>
            <a:noFill/>
          </a:ln>
        </p:spPr>
        <p:txBody>
          <a:bodyPr spcFirstLastPara="1" wrap="square" lIns="0" tIns="0" rIns="0" bIns="0" anchor="t" anchorCtr="0">
            <a:noAutofit/>
          </a:bodyPr>
          <a:lstStyle/>
          <a:p>
            <a:pPr marL="0" marR="0" lvl="0" indent="0" algn="l" rtl="0">
              <a:lnSpc>
                <a:spcPct val="126087"/>
              </a:lnSpc>
              <a:spcBef>
                <a:spcPts val="0"/>
              </a:spcBef>
              <a:spcAft>
                <a:spcPts val="0"/>
              </a:spcAft>
              <a:buClr>
                <a:srgbClr val="272525"/>
              </a:buClr>
              <a:buSzPts val="2300"/>
              <a:buFont typeface="Petrona"/>
              <a:buNone/>
            </a:pPr>
            <a:r>
              <a:rPr lang="en-US" sz="2500" b="1" i="0" u="none" strike="noStrike" cap="none">
                <a:solidFill>
                  <a:srgbClr val="272525"/>
                </a:solidFill>
                <a:latin typeface="Petrona"/>
                <a:ea typeface="Petrona"/>
                <a:cs typeface="Petrona"/>
                <a:sym typeface="Petrona"/>
              </a:rPr>
              <a:t>User-Centric Design</a:t>
            </a:r>
            <a:endParaRPr sz="2500" b="0" i="0" u="none" strike="noStrike" cap="none"/>
          </a:p>
        </p:txBody>
      </p:sp>
      <p:sp>
        <p:nvSpPr>
          <p:cNvPr id="288" name="Google Shape;288;p30"/>
          <p:cNvSpPr/>
          <p:nvPr/>
        </p:nvSpPr>
        <p:spPr>
          <a:xfrm>
            <a:off x="1142524" y="4114443"/>
            <a:ext cx="35904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850" b="0" i="0" u="none" strike="noStrike" cap="none">
                <a:solidFill>
                  <a:srgbClr val="272525"/>
                </a:solidFill>
                <a:latin typeface="Inter"/>
                <a:ea typeface="Inter"/>
                <a:cs typeface="Inter"/>
                <a:sym typeface="Inter"/>
              </a:rPr>
              <a:t>Prioritizing user feedback for product evolution.</a:t>
            </a:r>
            <a:endParaRPr sz="1850" b="0" i="0" u="none" strike="noStrike" cap="none"/>
          </a:p>
        </p:txBody>
      </p:sp>
      <p:sp>
        <p:nvSpPr>
          <p:cNvPr id="289" name="Google Shape;289;p30"/>
          <p:cNvSpPr/>
          <p:nvPr/>
        </p:nvSpPr>
        <p:spPr>
          <a:xfrm>
            <a:off x="5216962" y="3348990"/>
            <a:ext cx="4196400" cy="2111400"/>
          </a:xfrm>
          <a:prstGeom prst="roundRect">
            <a:avLst>
              <a:gd name="adj" fmla="val 6929"/>
            </a:avLst>
          </a:prstGeom>
          <a:solidFill>
            <a:srgbClr val="FFFFFF">
              <a:alpha val="74900"/>
            </a:srgbClr>
          </a:solidFill>
          <a:ln w="30475" cap="flat" cmpd="sng">
            <a:solidFill>
              <a:srgbClr val="B2D4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0"/>
          <p:cNvSpPr/>
          <p:nvPr/>
        </p:nvSpPr>
        <p:spPr>
          <a:xfrm>
            <a:off x="5186482" y="3348990"/>
            <a:ext cx="121800" cy="2111400"/>
          </a:xfrm>
          <a:prstGeom prst="roundRect">
            <a:avLst>
              <a:gd name="adj" fmla="val 7813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5565701" y="3606275"/>
            <a:ext cx="3783300" cy="372000"/>
          </a:xfrm>
          <a:prstGeom prst="rect">
            <a:avLst/>
          </a:prstGeom>
          <a:noFill/>
          <a:ln>
            <a:noFill/>
          </a:ln>
        </p:spPr>
        <p:txBody>
          <a:bodyPr spcFirstLastPara="1" wrap="square" lIns="0" tIns="0" rIns="0" bIns="0" anchor="t" anchorCtr="0">
            <a:noAutofit/>
          </a:bodyPr>
          <a:lstStyle/>
          <a:p>
            <a:pPr marL="0" marR="0" lvl="0" indent="0" algn="l" rtl="0">
              <a:lnSpc>
                <a:spcPct val="126087"/>
              </a:lnSpc>
              <a:spcBef>
                <a:spcPts val="0"/>
              </a:spcBef>
              <a:spcAft>
                <a:spcPts val="0"/>
              </a:spcAft>
              <a:buClr>
                <a:srgbClr val="272525"/>
              </a:buClr>
              <a:buSzPts val="2300"/>
              <a:buFont typeface="Petrona"/>
              <a:buNone/>
            </a:pPr>
            <a:r>
              <a:rPr lang="en-US" sz="2500" b="1" i="0" u="none" strike="noStrike" cap="none">
                <a:solidFill>
                  <a:srgbClr val="272525"/>
                </a:solidFill>
                <a:latin typeface="Petrona"/>
                <a:ea typeface="Petrona"/>
                <a:cs typeface="Petrona"/>
                <a:sym typeface="Petrona"/>
              </a:rPr>
              <a:t>Structured Development</a:t>
            </a:r>
            <a:endParaRPr sz="2500" b="0" i="0" u="none" strike="noStrike" cap="none"/>
          </a:p>
        </p:txBody>
      </p:sp>
      <p:sp>
        <p:nvSpPr>
          <p:cNvPr id="292" name="Google Shape;292;p30"/>
          <p:cNvSpPr/>
          <p:nvPr/>
        </p:nvSpPr>
        <p:spPr>
          <a:xfrm>
            <a:off x="5565696" y="4114443"/>
            <a:ext cx="35904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850" b="0" i="0" u="none" strike="noStrike" cap="none">
                <a:solidFill>
                  <a:srgbClr val="272525"/>
                </a:solidFill>
                <a:latin typeface="Inter"/>
                <a:ea typeface="Inter"/>
                <a:cs typeface="Inter"/>
                <a:sym typeface="Inter"/>
              </a:rPr>
              <a:t>Phased approach ensures quality and efficiency.</a:t>
            </a:r>
            <a:endParaRPr sz="1850" b="0" i="0" u="none" strike="noStrike" cap="none"/>
          </a:p>
        </p:txBody>
      </p:sp>
      <p:sp>
        <p:nvSpPr>
          <p:cNvPr id="293" name="Google Shape;293;p30"/>
          <p:cNvSpPr/>
          <p:nvPr/>
        </p:nvSpPr>
        <p:spPr>
          <a:xfrm>
            <a:off x="9640125" y="3349000"/>
            <a:ext cx="4331400" cy="2111400"/>
          </a:xfrm>
          <a:prstGeom prst="roundRect">
            <a:avLst>
              <a:gd name="adj" fmla="val 6929"/>
            </a:avLst>
          </a:prstGeom>
          <a:solidFill>
            <a:srgbClr val="FFFFFF">
              <a:alpha val="74900"/>
            </a:srgbClr>
          </a:solidFill>
          <a:ln w="30475" cap="flat" cmpd="sng">
            <a:solidFill>
              <a:srgbClr val="B2D4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0"/>
          <p:cNvSpPr/>
          <p:nvPr/>
        </p:nvSpPr>
        <p:spPr>
          <a:xfrm>
            <a:off x="9609653" y="3348990"/>
            <a:ext cx="121800" cy="2111400"/>
          </a:xfrm>
          <a:prstGeom prst="roundRect">
            <a:avLst>
              <a:gd name="adj" fmla="val 7813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0"/>
          <p:cNvSpPr/>
          <p:nvPr/>
        </p:nvSpPr>
        <p:spPr>
          <a:xfrm>
            <a:off x="9988876" y="3606275"/>
            <a:ext cx="3847800" cy="372000"/>
          </a:xfrm>
          <a:prstGeom prst="rect">
            <a:avLst/>
          </a:prstGeom>
          <a:noFill/>
          <a:ln>
            <a:noFill/>
          </a:ln>
        </p:spPr>
        <p:txBody>
          <a:bodyPr spcFirstLastPara="1" wrap="square" lIns="0" tIns="0" rIns="0" bIns="0" anchor="t" anchorCtr="0">
            <a:noAutofit/>
          </a:bodyPr>
          <a:lstStyle/>
          <a:p>
            <a:pPr marL="0" marR="0" lvl="0" indent="0" algn="l" rtl="0">
              <a:lnSpc>
                <a:spcPct val="126087"/>
              </a:lnSpc>
              <a:spcBef>
                <a:spcPts val="0"/>
              </a:spcBef>
              <a:spcAft>
                <a:spcPts val="0"/>
              </a:spcAft>
              <a:buClr>
                <a:srgbClr val="272525"/>
              </a:buClr>
              <a:buSzPts val="2300"/>
              <a:buFont typeface="Petrona"/>
              <a:buNone/>
            </a:pPr>
            <a:r>
              <a:rPr lang="en-US" sz="2500" b="1" i="0" u="none" strike="noStrike" cap="none">
                <a:solidFill>
                  <a:srgbClr val="272525"/>
                </a:solidFill>
                <a:latin typeface="Petrona"/>
                <a:ea typeface="Petrona"/>
                <a:cs typeface="Petrona"/>
                <a:sym typeface="Petrona"/>
              </a:rPr>
              <a:t>Continuous Improvement</a:t>
            </a:r>
            <a:endParaRPr sz="2500" b="0" i="0" u="none" strike="noStrike" cap="none"/>
          </a:p>
        </p:txBody>
      </p:sp>
      <p:sp>
        <p:nvSpPr>
          <p:cNvPr id="296" name="Google Shape;296;p30"/>
          <p:cNvSpPr/>
          <p:nvPr/>
        </p:nvSpPr>
        <p:spPr>
          <a:xfrm>
            <a:off x="9988868" y="4114443"/>
            <a:ext cx="3590400" cy="1088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850" b="0" i="0" u="none" strike="noStrike" cap="none">
                <a:solidFill>
                  <a:srgbClr val="272525"/>
                </a:solidFill>
                <a:latin typeface="Inter"/>
                <a:ea typeface="Inter"/>
                <a:cs typeface="Inter"/>
                <a:sym typeface="Inter"/>
              </a:rPr>
              <a:t>Future iterations based on ongoing feedback and performance.</a:t>
            </a:r>
            <a:endParaRPr sz="1850" b="0" i="0" u="none" strike="noStrike" cap="none"/>
          </a:p>
        </p:txBody>
      </p:sp>
      <p:sp>
        <p:nvSpPr>
          <p:cNvPr id="297" name="Google Shape;297;p30"/>
          <p:cNvSpPr/>
          <p:nvPr/>
        </p:nvSpPr>
        <p:spPr>
          <a:xfrm>
            <a:off x="793790" y="5715595"/>
            <a:ext cx="130428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850" b="0" i="0" u="none" strike="noStrike" cap="none">
                <a:solidFill>
                  <a:srgbClr val="272525"/>
                </a:solidFill>
                <a:latin typeface="Inter"/>
                <a:ea typeface="Inter"/>
                <a:cs typeface="Inter"/>
                <a:sym typeface="Inter"/>
              </a:rPr>
              <a:t>DineEase is poised for success, with a clear roadmap for continued growth and enhancement.</a:t>
            </a:r>
            <a:endParaRPr sz="1850" b="0" i="0" u="none" strike="noStrike" cap="non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2"/>
        <p:cNvGrpSpPr/>
        <p:nvPr/>
      </p:nvGrpSpPr>
      <p:grpSpPr>
        <a:xfrm>
          <a:off x="0" y="0"/>
          <a:ext cx="0" cy="0"/>
          <a:chOff x="0" y="0"/>
          <a:chExt cx="0" cy="0"/>
        </a:xfrm>
      </p:grpSpPr>
      <p:sp>
        <p:nvSpPr>
          <p:cNvPr id="303" name="Google Shape;303;p31"/>
          <p:cNvSpPr/>
          <p:nvPr/>
        </p:nvSpPr>
        <p:spPr>
          <a:xfrm>
            <a:off x="4706700" y="3141950"/>
            <a:ext cx="6104700" cy="7443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Petrona"/>
              <a:buNone/>
            </a:pPr>
            <a:r>
              <a:rPr lang="en-US" sz="6850" b="1">
                <a:latin typeface="Petrona"/>
                <a:ea typeface="Petrona"/>
                <a:cs typeface="Petrona"/>
                <a:sym typeface="Petrona"/>
              </a:rPr>
              <a:t>THANK YOU</a:t>
            </a:r>
            <a:endParaRPr sz="6850" b="0" i="0" u="none" strike="noStrike" cap="non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2"/>
        <p:cNvGrpSpPr/>
        <p:nvPr/>
      </p:nvGrpSpPr>
      <p:grpSpPr>
        <a:xfrm>
          <a:off x="0" y="0"/>
          <a:ext cx="0" cy="0"/>
          <a:chOff x="0" y="0"/>
          <a:chExt cx="0" cy="0"/>
        </a:xfrm>
      </p:grpSpPr>
      <p:sp>
        <p:nvSpPr>
          <p:cNvPr id="43" name="Google Shape;43;p14"/>
          <p:cNvSpPr/>
          <p:nvPr/>
        </p:nvSpPr>
        <p:spPr>
          <a:xfrm>
            <a:off x="2644836" y="5248228"/>
            <a:ext cx="5623200" cy="2290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i="0" u="none" strike="noStrike" cap="none" dirty="0" err="1">
                <a:solidFill>
                  <a:srgbClr val="000000"/>
                </a:solidFill>
                <a:latin typeface="Petrona"/>
                <a:ea typeface="Petrona"/>
                <a:cs typeface="Petrona"/>
                <a:sym typeface="Petrona"/>
              </a:rPr>
              <a:t>Marjan</a:t>
            </a:r>
            <a:r>
              <a:rPr lang="en-US" sz="2000" b="1" i="0" u="none" strike="noStrike" cap="none" dirty="0">
                <a:solidFill>
                  <a:srgbClr val="000000"/>
                </a:solidFill>
                <a:latin typeface="Petrona"/>
                <a:ea typeface="Petrona"/>
                <a:cs typeface="Petrona"/>
                <a:sym typeface="Petrona"/>
              </a:rPr>
              <a:t> Dina</a:t>
            </a:r>
            <a:endParaRPr b="1" dirty="0">
              <a:latin typeface="Petrona"/>
              <a:ea typeface="Petrona"/>
              <a:cs typeface="Petrona"/>
              <a:sym typeface="Petrona"/>
            </a:endParaRPr>
          </a:p>
          <a:p>
            <a:pPr marL="0" marR="0" lvl="0" indent="0" algn="ctr" rtl="0">
              <a:spcBef>
                <a:spcPts val="0"/>
              </a:spcBef>
              <a:spcAft>
                <a:spcPts val="0"/>
              </a:spcAft>
              <a:buNone/>
            </a:pPr>
            <a:r>
              <a:rPr lang="en-US" sz="2000" b="1" i="0" u="none" strike="noStrike" cap="none" dirty="0">
                <a:solidFill>
                  <a:srgbClr val="000000"/>
                </a:solidFill>
                <a:latin typeface="Petrona"/>
                <a:ea typeface="Petrona"/>
                <a:cs typeface="Petrona"/>
                <a:sym typeface="Petrona"/>
              </a:rPr>
              <a:t>ID: 221-15-5218</a:t>
            </a:r>
            <a:endParaRPr b="1" dirty="0">
              <a:latin typeface="Petrona"/>
              <a:ea typeface="Petrona"/>
              <a:cs typeface="Petrona"/>
              <a:sym typeface="Petrona"/>
            </a:endParaRPr>
          </a:p>
        </p:txBody>
      </p:sp>
      <p:sp>
        <p:nvSpPr>
          <p:cNvPr id="44" name="Google Shape;44;p14"/>
          <p:cNvSpPr/>
          <p:nvPr/>
        </p:nvSpPr>
        <p:spPr>
          <a:xfrm>
            <a:off x="5830623" y="5282596"/>
            <a:ext cx="6104100" cy="3333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1800" b="1" i="0" u="none" strike="noStrike" cap="none">
                <a:solidFill>
                  <a:srgbClr val="000000"/>
                </a:solidFill>
                <a:latin typeface="Petrona"/>
                <a:ea typeface="Petrona"/>
                <a:cs typeface="Petrona"/>
                <a:sym typeface="Petrona"/>
              </a:rPr>
              <a:t>Kanij Fatema</a:t>
            </a:r>
            <a:endParaRPr b="1">
              <a:latin typeface="Petrona"/>
              <a:ea typeface="Petrona"/>
              <a:cs typeface="Petrona"/>
              <a:sym typeface="Petrona"/>
            </a:endParaRPr>
          </a:p>
          <a:p>
            <a:pPr marL="0" marR="0" lvl="0" indent="0" algn="ctr" rtl="0">
              <a:spcBef>
                <a:spcPts val="0"/>
              </a:spcBef>
              <a:spcAft>
                <a:spcPts val="0"/>
              </a:spcAft>
              <a:buNone/>
            </a:pPr>
            <a:r>
              <a:rPr lang="en-US" sz="1800" b="1" i="0" u="none" strike="noStrike" cap="none">
                <a:solidFill>
                  <a:srgbClr val="000000"/>
                </a:solidFill>
                <a:latin typeface="Petrona"/>
                <a:ea typeface="Petrona"/>
                <a:cs typeface="Petrona"/>
                <a:sym typeface="Petrona"/>
              </a:rPr>
              <a:t>ID: 221-15-4884 </a:t>
            </a:r>
            <a:endParaRPr b="1">
              <a:latin typeface="Petrona"/>
              <a:ea typeface="Petrona"/>
              <a:cs typeface="Petrona"/>
              <a:sym typeface="Petrona"/>
            </a:endParaRPr>
          </a:p>
        </p:txBody>
      </p:sp>
      <p:cxnSp>
        <p:nvCxnSpPr>
          <p:cNvPr id="45" name="Google Shape;45;p14"/>
          <p:cNvCxnSpPr/>
          <p:nvPr/>
        </p:nvCxnSpPr>
        <p:spPr>
          <a:xfrm>
            <a:off x="3855802" y="2116173"/>
            <a:ext cx="0" cy="4346100"/>
          </a:xfrm>
          <a:prstGeom prst="straightConnector1">
            <a:avLst/>
          </a:prstGeom>
          <a:noFill/>
          <a:ln w="12700" cap="rnd" cmpd="sng">
            <a:solidFill>
              <a:srgbClr val="5FCBEF"/>
            </a:solidFill>
            <a:prstDash val="solid"/>
            <a:round/>
            <a:headEnd type="none" w="sm" len="sm"/>
            <a:tailEnd type="none" w="sm" len="sm"/>
          </a:ln>
        </p:spPr>
      </p:cxnSp>
      <p:sp>
        <p:nvSpPr>
          <p:cNvPr id="46" name="Google Shape;46;p14"/>
          <p:cNvSpPr/>
          <p:nvPr/>
        </p:nvSpPr>
        <p:spPr>
          <a:xfrm>
            <a:off x="642026" y="5282596"/>
            <a:ext cx="2980800" cy="1711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i="0" u="none" strike="noStrike" cap="none">
                <a:solidFill>
                  <a:srgbClr val="000000"/>
                </a:solidFill>
                <a:latin typeface="Petrona"/>
                <a:ea typeface="Petrona"/>
                <a:cs typeface="Petrona"/>
                <a:sym typeface="Petrona"/>
              </a:rPr>
              <a:t>Rabina Akhter</a:t>
            </a:r>
            <a:endParaRPr b="1">
              <a:latin typeface="Petrona"/>
              <a:ea typeface="Petrona"/>
              <a:cs typeface="Petrona"/>
              <a:sym typeface="Petrona"/>
            </a:endParaRPr>
          </a:p>
          <a:p>
            <a:pPr marL="0" marR="0" lvl="0" indent="0" algn="ctr" rtl="0">
              <a:spcBef>
                <a:spcPts val="0"/>
              </a:spcBef>
              <a:spcAft>
                <a:spcPts val="0"/>
              </a:spcAft>
              <a:buNone/>
            </a:pPr>
            <a:r>
              <a:rPr lang="en-US" sz="2000" b="1" i="0" u="none" strike="noStrike" cap="none">
                <a:solidFill>
                  <a:srgbClr val="000000"/>
                </a:solidFill>
                <a:latin typeface="Petrona"/>
                <a:ea typeface="Petrona"/>
                <a:cs typeface="Petrona"/>
                <a:sym typeface="Petrona"/>
              </a:rPr>
              <a:t>ID: 221-15-5506</a:t>
            </a:r>
            <a:endParaRPr b="1">
              <a:latin typeface="Petrona"/>
              <a:ea typeface="Petrona"/>
              <a:cs typeface="Petrona"/>
              <a:sym typeface="Petrona"/>
            </a:endParaRPr>
          </a:p>
        </p:txBody>
      </p:sp>
      <p:sp>
        <p:nvSpPr>
          <p:cNvPr id="47" name="Google Shape;47;p14"/>
          <p:cNvSpPr/>
          <p:nvPr/>
        </p:nvSpPr>
        <p:spPr>
          <a:xfrm>
            <a:off x="9497380" y="5282596"/>
            <a:ext cx="5623200" cy="22908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2000" b="1" i="0" u="none" strike="noStrike" cap="none">
                <a:solidFill>
                  <a:srgbClr val="000000"/>
                </a:solidFill>
                <a:latin typeface="Petrona"/>
                <a:ea typeface="Petrona"/>
                <a:cs typeface="Petrona"/>
                <a:sym typeface="Petrona"/>
              </a:rPr>
              <a:t>Nur Mohammad Hridoy</a:t>
            </a:r>
            <a:endParaRPr b="1">
              <a:latin typeface="Petrona"/>
              <a:ea typeface="Petrona"/>
              <a:cs typeface="Petrona"/>
              <a:sym typeface="Petrona"/>
            </a:endParaRPr>
          </a:p>
          <a:p>
            <a:pPr marL="0" marR="0" lvl="0" indent="0" algn="ctr" rtl="0">
              <a:spcBef>
                <a:spcPts val="0"/>
              </a:spcBef>
              <a:spcAft>
                <a:spcPts val="0"/>
              </a:spcAft>
              <a:buNone/>
            </a:pPr>
            <a:r>
              <a:rPr lang="en-US" sz="2000" b="1" i="0" u="none" strike="noStrike" cap="none">
                <a:solidFill>
                  <a:srgbClr val="000000"/>
                </a:solidFill>
                <a:latin typeface="Petrona"/>
                <a:ea typeface="Petrona"/>
                <a:cs typeface="Petrona"/>
                <a:sym typeface="Petrona"/>
              </a:rPr>
              <a:t>ID: 221-15-5952 </a:t>
            </a:r>
            <a:endParaRPr b="1">
              <a:latin typeface="Petrona"/>
              <a:ea typeface="Petrona"/>
              <a:cs typeface="Petrona"/>
              <a:sym typeface="Petrona"/>
            </a:endParaRPr>
          </a:p>
        </p:txBody>
      </p:sp>
      <p:cxnSp>
        <p:nvCxnSpPr>
          <p:cNvPr id="48" name="Google Shape;48;p14"/>
          <p:cNvCxnSpPr/>
          <p:nvPr/>
        </p:nvCxnSpPr>
        <p:spPr>
          <a:xfrm>
            <a:off x="7239000" y="2116173"/>
            <a:ext cx="0" cy="4346100"/>
          </a:xfrm>
          <a:prstGeom prst="straightConnector1">
            <a:avLst/>
          </a:prstGeom>
          <a:noFill/>
          <a:ln w="12700" cap="rnd" cmpd="sng">
            <a:solidFill>
              <a:srgbClr val="5FCBEF"/>
            </a:solidFill>
            <a:prstDash val="solid"/>
            <a:round/>
            <a:headEnd type="none" w="sm" len="sm"/>
            <a:tailEnd type="none" w="sm" len="sm"/>
          </a:ln>
        </p:spPr>
      </p:cxnSp>
      <p:cxnSp>
        <p:nvCxnSpPr>
          <p:cNvPr id="49" name="Google Shape;49;p14"/>
          <p:cNvCxnSpPr/>
          <p:nvPr/>
        </p:nvCxnSpPr>
        <p:spPr>
          <a:xfrm>
            <a:off x="10522228" y="1981200"/>
            <a:ext cx="87600" cy="4481100"/>
          </a:xfrm>
          <a:prstGeom prst="straightConnector1">
            <a:avLst/>
          </a:prstGeom>
          <a:noFill/>
          <a:ln w="12700" cap="rnd" cmpd="sng">
            <a:solidFill>
              <a:srgbClr val="5FCBEF"/>
            </a:solidFill>
            <a:prstDash val="solid"/>
            <a:round/>
            <a:headEnd type="none" w="sm" len="sm"/>
            <a:tailEnd type="none" w="sm" len="sm"/>
          </a:ln>
        </p:spPr>
      </p:cxnSp>
      <p:pic>
        <p:nvPicPr>
          <p:cNvPr id="50" name="Google Shape;50;p14"/>
          <p:cNvPicPr preferRelativeResize="0"/>
          <p:nvPr/>
        </p:nvPicPr>
        <p:blipFill rotWithShape="1">
          <a:blip r:embed="rId4">
            <a:alphaModFix/>
          </a:blip>
          <a:srcRect/>
          <a:stretch/>
        </p:blipFill>
        <p:spPr>
          <a:xfrm>
            <a:off x="11203909" y="2431751"/>
            <a:ext cx="2209992" cy="2712955"/>
          </a:xfrm>
          <a:prstGeom prst="rect">
            <a:avLst/>
          </a:prstGeom>
          <a:noFill/>
          <a:ln>
            <a:noFill/>
          </a:ln>
        </p:spPr>
      </p:pic>
      <p:pic>
        <p:nvPicPr>
          <p:cNvPr id="51" name="Google Shape;51;p14"/>
          <p:cNvPicPr preferRelativeResize="0"/>
          <p:nvPr/>
        </p:nvPicPr>
        <p:blipFill rotWithShape="1">
          <a:blip r:embed="rId5">
            <a:alphaModFix/>
          </a:blip>
          <a:srcRect/>
          <a:stretch/>
        </p:blipFill>
        <p:spPr>
          <a:xfrm>
            <a:off x="7833087" y="2431751"/>
            <a:ext cx="2061884" cy="2720576"/>
          </a:xfrm>
          <a:prstGeom prst="rect">
            <a:avLst/>
          </a:prstGeom>
          <a:noFill/>
          <a:ln>
            <a:noFill/>
          </a:ln>
        </p:spPr>
      </p:pic>
      <p:pic>
        <p:nvPicPr>
          <p:cNvPr id="52" name="Google Shape;52;p14"/>
          <p:cNvPicPr preferRelativeResize="0"/>
          <p:nvPr/>
        </p:nvPicPr>
        <p:blipFill rotWithShape="1">
          <a:blip r:embed="rId6">
            <a:alphaModFix/>
          </a:blip>
          <a:srcRect l="9062" r="7942" b="4269"/>
          <a:stretch/>
        </p:blipFill>
        <p:spPr>
          <a:xfrm>
            <a:off x="1151544" y="2431751"/>
            <a:ext cx="2077000" cy="2712955"/>
          </a:xfrm>
          <a:prstGeom prst="rect">
            <a:avLst/>
          </a:prstGeom>
          <a:noFill/>
          <a:ln>
            <a:noFill/>
          </a:ln>
        </p:spPr>
      </p:pic>
      <p:pic>
        <p:nvPicPr>
          <p:cNvPr id="53" name="Google Shape;53;p14"/>
          <p:cNvPicPr preferRelativeResize="0"/>
          <p:nvPr/>
        </p:nvPicPr>
        <p:blipFill rotWithShape="1">
          <a:blip r:embed="rId7">
            <a:alphaModFix/>
          </a:blip>
          <a:srcRect t="3474"/>
          <a:stretch/>
        </p:blipFill>
        <p:spPr>
          <a:xfrm>
            <a:off x="4415289" y="2431751"/>
            <a:ext cx="2290627" cy="2712955"/>
          </a:xfrm>
          <a:prstGeom prst="rect">
            <a:avLst/>
          </a:prstGeom>
          <a:noFill/>
          <a:ln>
            <a:noFill/>
          </a:ln>
        </p:spPr>
      </p:pic>
      <p:sp>
        <p:nvSpPr>
          <p:cNvPr id="54" name="Google Shape;54;p14"/>
          <p:cNvSpPr/>
          <p:nvPr/>
        </p:nvSpPr>
        <p:spPr>
          <a:xfrm>
            <a:off x="1151561" y="1138535"/>
            <a:ext cx="4156500" cy="17112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en-US" sz="4600" b="1" i="0" u="none" strike="noStrike" cap="none">
                <a:solidFill>
                  <a:srgbClr val="000000"/>
                </a:solidFill>
                <a:latin typeface="Petrona"/>
                <a:ea typeface="Petrona"/>
                <a:cs typeface="Petrona"/>
                <a:sym typeface="Petrona"/>
              </a:rPr>
              <a:t>Meet Our Team</a:t>
            </a:r>
            <a:endParaRPr sz="2800">
              <a:latin typeface="Petrona"/>
              <a:ea typeface="Petrona"/>
              <a:cs typeface="Petrona"/>
              <a:sym typeface="Petron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
        <p:cNvGrpSpPr/>
        <p:nvPr/>
      </p:nvGrpSpPr>
      <p:grpSpPr>
        <a:xfrm>
          <a:off x="0" y="0"/>
          <a:ext cx="0" cy="0"/>
          <a:chOff x="0" y="0"/>
          <a:chExt cx="0" cy="0"/>
        </a:xfrm>
      </p:grpSpPr>
      <p:sp>
        <p:nvSpPr>
          <p:cNvPr id="60" name="Google Shape;60;p15"/>
          <p:cNvSpPr/>
          <p:nvPr/>
        </p:nvSpPr>
        <p:spPr>
          <a:xfrm>
            <a:off x="793808" y="1366950"/>
            <a:ext cx="10891800" cy="7443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Petrona"/>
              <a:buNone/>
            </a:pPr>
            <a:r>
              <a:rPr lang="en-US" sz="5050" b="1" i="0" u="none" strike="noStrike" cap="none">
                <a:solidFill>
                  <a:srgbClr val="000000"/>
                </a:solidFill>
                <a:latin typeface="Petrona"/>
                <a:ea typeface="Petrona"/>
                <a:cs typeface="Petrona"/>
                <a:sym typeface="Petrona"/>
              </a:rPr>
              <a:t>Presentation Overview</a:t>
            </a:r>
            <a:endParaRPr sz="5050" b="0" i="0" u="none" strike="noStrike" cap="none"/>
          </a:p>
        </p:txBody>
      </p:sp>
      <p:sp>
        <p:nvSpPr>
          <p:cNvPr id="61" name="Google Shape;61;p15"/>
          <p:cNvSpPr/>
          <p:nvPr/>
        </p:nvSpPr>
        <p:spPr>
          <a:xfrm>
            <a:off x="793790" y="2905006"/>
            <a:ext cx="6407944" cy="1695331"/>
          </a:xfrm>
          <a:prstGeom prst="roundRect">
            <a:avLst>
              <a:gd name="adj" fmla="val 8630"/>
            </a:avLst>
          </a:prstGeom>
          <a:solidFill>
            <a:srgbClr val="FFFFFF">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793790" y="2874526"/>
            <a:ext cx="6407944" cy="121920"/>
          </a:xfrm>
          <a:prstGeom prst="roundRect">
            <a:avLst>
              <a:gd name="adj" fmla="val 7813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3657540" y="2564844"/>
            <a:ext cx="680442" cy="680442"/>
          </a:xfrm>
          <a:prstGeom prst="roundRect">
            <a:avLst>
              <a:gd name="adj" fmla="val 13438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3861614" y="2734985"/>
            <a:ext cx="272177" cy="340162"/>
          </a:xfrm>
          <a:prstGeom prst="rect">
            <a:avLst/>
          </a:prstGeom>
          <a:noFill/>
          <a:ln>
            <a:noFill/>
          </a:ln>
        </p:spPr>
        <p:txBody>
          <a:bodyPr spcFirstLastPara="1" wrap="square" lIns="0" tIns="0" rIns="0" bIns="0" anchor="t" anchorCtr="0">
            <a:noAutofit/>
          </a:bodyPr>
          <a:lstStyle/>
          <a:p>
            <a:pPr marL="0" marR="0" lvl="0" indent="0" algn="l" rtl="0">
              <a:lnSpc>
                <a:spcPct val="161904"/>
              </a:lnSpc>
              <a:spcBef>
                <a:spcPts val="0"/>
              </a:spcBef>
              <a:spcAft>
                <a:spcPts val="0"/>
              </a:spcAft>
              <a:buClr>
                <a:srgbClr val="FFFFFF"/>
              </a:buClr>
              <a:buSzPts val="2100"/>
              <a:buFont typeface="Petrona"/>
              <a:buNone/>
            </a:pPr>
            <a:r>
              <a:rPr lang="en-US" sz="2100" b="1" i="0" u="none" strike="noStrike" cap="none">
                <a:solidFill>
                  <a:srgbClr val="FFFFFF"/>
                </a:solidFill>
                <a:latin typeface="Petrona"/>
                <a:ea typeface="Petrona"/>
                <a:cs typeface="Petrona"/>
                <a:sym typeface="Petrona"/>
              </a:rPr>
              <a:t>1</a:t>
            </a:r>
            <a:endParaRPr sz="2100" b="0" i="0" u="none" strike="noStrike" cap="none"/>
          </a:p>
        </p:txBody>
      </p:sp>
      <p:sp>
        <p:nvSpPr>
          <p:cNvPr id="65" name="Google Shape;65;p15"/>
          <p:cNvSpPr/>
          <p:nvPr/>
        </p:nvSpPr>
        <p:spPr>
          <a:xfrm>
            <a:off x="1051072" y="3471975"/>
            <a:ext cx="4395000" cy="372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272525"/>
              </a:buClr>
              <a:buSzPts val="2300"/>
              <a:buFont typeface="Petrona"/>
              <a:buNone/>
            </a:pPr>
            <a:r>
              <a:rPr lang="en-US" sz="2600" b="1" i="0" u="none" strike="noStrike" cap="none">
                <a:solidFill>
                  <a:srgbClr val="272525"/>
                </a:solidFill>
                <a:latin typeface="Petrona"/>
                <a:ea typeface="Petrona"/>
                <a:cs typeface="Petrona"/>
                <a:sym typeface="Petrona"/>
              </a:rPr>
              <a:t>Introduction &amp; Purpose</a:t>
            </a:r>
            <a:endParaRPr sz="2600" b="0" i="0" u="none" strike="noStrike" cap="none"/>
          </a:p>
        </p:txBody>
      </p:sp>
      <p:sp>
        <p:nvSpPr>
          <p:cNvPr id="66" name="Google Shape;66;p15"/>
          <p:cNvSpPr/>
          <p:nvPr/>
        </p:nvSpPr>
        <p:spPr>
          <a:xfrm>
            <a:off x="1051084" y="3980140"/>
            <a:ext cx="5893356"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Project scope and goals</a:t>
            </a:r>
            <a:endParaRPr sz="1950" b="0" i="0" u="none" strike="noStrike" cap="none"/>
          </a:p>
        </p:txBody>
      </p:sp>
      <p:sp>
        <p:nvSpPr>
          <p:cNvPr id="67" name="Google Shape;67;p15"/>
          <p:cNvSpPr/>
          <p:nvPr/>
        </p:nvSpPr>
        <p:spPr>
          <a:xfrm>
            <a:off x="7428548" y="2905006"/>
            <a:ext cx="6408063" cy="1695331"/>
          </a:xfrm>
          <a:prstGeom prst="roundRect">
            <a:avLst>
              <a:gd name="adj" fmla="val 8630"/>
            </a:avLst>
          </a:prstGeom>
          <a:solidFill>
            <a:srgbClr val="FFFFFF">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7428548" y="2874526"/>
            <a:ext cx="6408063" cy="121920"/>
          </a:xfrm>
          <a:prstGeom prst="roundRect">
            <a:avLst>
              <a:gd name="adj" fmla="val 7813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10292298" y="2564844"/>
            <a:ext cx="680442" cy="680442"/>
          </a:xfrm>
          <a:prstGeom prst="roundRect">
            <a:avLst>
              <a:gd name="adj" fmla="val 13438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10496371" y="2734985"/>
            <a:ext cx="272177" cy="340162"/>
          </a:xfrm>
          <a:prstGeom prst="rect">
            <a:avLst/>
          </a:prstGeom>
          <a:noFill/>
          <a:ln>
            <a:noFill/>
          </a:ln>
        </p:spPr>
        <p:txBody>
          <a:bodyPr spcFirstLastPara="1" wrap="square" lIns="0" tIns="0" rIns="0" bIns="0" anchor="t" anchorCtr="0">
            <a:noAutofit/>
          </a:bodyPr>
          <a:lstStyle/>
          <a:p>
            <a:pPr marL="0" marR="0" lvl="0" indent="0" algn="l" rtl="0">
              <a:lnSpc>
                <a:spcPct val="161904"/>
              </a:lnSpc>
              <a:spcBef>
                <a:spcPts val="0"/>
              </a:spcBef>
              <a:spcAft>
                <a:spcPts val="0"/>
              </a:spcAft>
              <a:buClr>
                <a:srgbClr val="FFFFFF"/>
              </a:buClr>
              <a:buSzPts val="2100"/>
              <a:buFont typeface="Petrona"/>
              <a:buNone/>
            </a:pPr>
            <a:r>
              <a:rPr lang="en-US" sz="2100" b="1" i="0" u="none" strike="noStrike" cap="none">
                <a:solidFill>
                  <a:srgbClr val="FFFFFF"/>
                </a:solidFill>
                <a:latin typeface="Petrona"/>
                <a:ea typeface="Petrona"/>
                <a:cs typeface="Petrona"/>
                <a:sym typeface="Petrona"/>
              </a:rPr>
              <a:t>2</a:t>
            </a:r>
            <a:endParaRPr sz="2100" b="0" i="0" u="none" strike="noStrike" cap="none"/>
          </a:p>
        </p:txBody>
      </p:sp>
      <p:sp>
        <p:nvSpPr>
          <p:cNvPr id="71" name="Google Shape;71;p15"/>
          <p:cNvSpPr/>
          <p:nvPr/>
        </p:nvSpPr>
        <p:spPr>
          <a:xfrm>
            <a:off x="7685842" y="3471982"/>
            <a:ext cx="2977039" cy="37207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272525"/>
              </a:buClr>
              <a:buSzPts val="2300"/>
              <a:buFont typeface="Petrona"/>
              <a:buNone/>
            </a:pPr>
            <a:r>
              <a:rPr lang="en-US" sz="2600" b="1" i="0" u="none" strike="noStrike" cap="none">
                <a:solidFill>
                  <a:srgbClr val="272525"/>
                </a:solidFill>
                <a:latin typeface="Petrona"/>
                <a:ea typeface="Petrona"/>
                <a:cs typeface="Petrona"/>
                <a:sym typeface="Petrona"/>
              </a:rPr>
              <a:t>Product Overview</a:t>
            </a:r>
            <a:endParaRPr sz="2600" b="0" i="0" u="none" strike="noStrike" cap="none"/>
          </a:p>
        </p:txBody>
      </p:sp>
      <p:sp>
        <p:nvSpPr>
          <p:cNvPr id="72" name="Google Shape;72;p15"/>
          <p:cNvSpPr/>
          <p:nvPr/>
        </p:nvSpPr>
        <p:spPr>
          <a:xfrm>
            <a:off x="7685842" y="3980140"/>
            <a:ext cx="5893475"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Key features and target users</a:t>
            </a:r>
            <a:endParaRPr sz="1950" b="0" i="0" u="none" strike="noStrike" cap="none"/>
          </a:p>
        </p:txBody>
      </p:sp>
      <p:sp>
        <p:nvSpPr>
          <p:cNvPr id="73" name="Google Shape;73;p15"/>
          <p:cNvSpPr/>
          <p:nvPr/>
        </p:nvSpPr>
        <p:spPr>
          <a:xfrm>
            <a:off x="793790" y="5167313"/>
            <a:ext cx="6407944" cy="1695331"/>
          </a:xfrm>
          <a:prstGeom prst="roundRect">
            <a:avLst>
              <a:gd name="adj" fmla="val 8630"/>
            </a:avLst>
          </a:prstGeom>
          <a:solidFill>
            <a:srgbClr val="FFFFFF">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793790" y="5136833"/>
            <a:ext cx="6407944" cy="121920"/>
          </a:xfrm>
          <a:prstGeom prst="roundRect">
            <a:avLst>
              <a:gd name="adj" fmla="val 7813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3657540" y="4827151"/>
            <a:ext cx="680442" cy="680442"/>
          </a:xfrm>
          <a:prstGeom prst="roundRect">
            <a:avLst>
              <a:gd name="adj" fmla="val 13438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3861614" y="4997291"/>
            <a:ext cx="272177" cy="340162"/>
          </a:xfrm>
          <a:prstGeom prst="rect">
            <a:avLst/>
          </a:prstGeom>
          <a:noFill/>
          <a:ln>
            <a:noFill/>
          </a:ln>
        </p:spPr>
        <p:txBody>
          <a:bodyPr spcFirstLastPara="1" wrap="square" lIns="0" tIns="0" rIns="0" bIns="0" anchor="t" anchorCtr="0">
            <a:noAutofit/>
          </a:bodyPr>
          <a:lstStyle/>
          <a:p>
            <a:pPr marL="0" marR="0" lvl="0" indent="0" algn="l" rtl="0">
              <a:lnSpc>
                <a:spcPct val="161904"/>
              </a:lnSpc>
              <a:spcBef>
                <a:spcPts val="0"/>
              </a:spcBef>
              <a:spcAft>
                <a:spcPts val="0"/>
              </a:spcAft>
              <a:buClr>
                <a:srgbClr val="FFFFFF"/>
              </a:buClr>
              <a:buSzPts val="2100"/>
              <a:buFont typeface="Petrona"/>
              <a:buNone/>
            </a:pPr>
            <a:r>
              <a:rPr lang="en-US" sz="2100" b="1" i="0" u="none" strike="noStrike" cap="none">
                <a:solidFill>
                  <a:srgbClr val="FFFFFF"/>
                </a:solidFill>
                <a:latin typeface="Petrona"/>
                <a:ea typeface="Petrona"/>
                <a:cs typeface="Petrona"/>
                <a:sym typeface="Petrona"/>
              </a:rPr>
              <a:t>3</a:t>
            </a:r>
            <a:endParaRPr sz="2100" b="0" i="0" u="none" strike="noStrike" cap="none"/>
          </a:p>
        </p:txBody>
      </p:sp>
      <p:sp>
        <p:nvSpPr>
          <p:cNvPr id="77" name="Google Shape;77;p15"/>
          <p:cNvSpPr/>
          <p:nvPr/>
        </p:nvSpPr>
        <p:spPr>
          <a:xfrm>
            <a:off x="1051071" y="5734300"/>
            <a:ext cx="5175000" cy="372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272525"/>
              </a:buClr>
              <a:buSzPts val="2300"/>
              <a:buFont typeface="Petrona"/>
              <a:buNone/>
            </a:pPr>
            <a:r>
              <a:rPr lang="en-US" sz="2600" b="1" i="0" u="none" strike="noStrike" cap="none">
                <a:solidFill>
                  <a:srgbClr val="272525"/>
                </a:solidFill>
                <a:latin typeface="Petrona"/>
                <a:ea typeface="Petrona"/>
                <a:cs typeface="Petrona"/>
                <a:sym typeface="Petrona"/>
              </a:rPr>
              <a:t>Engineering Requirements</a:t>
            </a:r>
            <a:endParaRPr sz="2600" b="0" i="0" u="none" strike="noStrike" cap="none"/>
          </a:p>
        </p:txBody>
      </p:sp>
      <p:sp>
        <p:nvSpPr>
          <p:cNvPr id="78" name="Google Shape;78;p15"/>
          <p:cNvSpPr/>
          <p:nvPr/>
        </p:nvSpPr>
        <p:spPr>
          <a:xfrm>
            <a:off x="1051084" y="6242447"/>
            <a:ext cx="5893356"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System functionalities and constraints</a:t>
            </a:r>
            <a:endParaRPr sz="1950" b="0" i="0" u="none" strike="noStrike" cap="none"/>
          </a:p>
        </p:txBody>
      </p:sp>
      <p:sp>
        <p:nvSpPr>
          <p:cNvPr id="79" name="Google Shape;79;p15"/>
          <p:cNvSpPr/>
          <p:nvPr/>
        </p:nvSpPr>
        <p:spPr>
          <a:xfrm>
            <a:off x="7428548" y="5167313"/>
            <a:ext cx="6408063" cy="1695331"/>
          </a:xfrm>
          <a:prstGeom prst="roundRect">
            <a:avLst>
              <a:gd name="adj" fmla="val 8630"/>
            </a:avLst>
          </a:prstGeom>
          <a:solidFill>
            <a:srgbClr val="FFFFFF">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7428548" y="5136833"/>
            <a:ext cx="6408063" cy="121920"/>
          </a:xfrm>
          <a:prstGeom prst="roundRect">
            <a:avLst>
              <a:gd name="adj" fmla="val 7813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0292298" y="4827151"/>
            <a:ext cx="680442" cy="680442"/>
          </a:xfrm>
          <a:prstGeom prst="roundRect">
            <a:avLst>
              <a:gd name="adj" fmla="val 13438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10496371" y="4997291"/>
            <a:ext cx="272177" cy="340162"/>
          </a:xfrm>
          <a:prstGeom prst="rect">
            <a:avLst/>
          </a:prstGeom>
          <a:noFill/>
          <a:ln>
            <a:noFill/>
          </a:ln>
        </p:spPr>
        <p:txBody>
          <a:bodyPr spcFirstLastPara="1" wrap="square" lIns="0" tIns="0" rIns="0" bIns="0" anchor="t" anchorCtr="0">
            <a:noAutofit/>
          </a:bodyPr>
          <a:lstStyle/>
          <a:p>
            <a:pPr marL="0" marR="0" lvl="0" indent="0" algn="l" rtl="0">
              <a:lnSpc>
                <a:spcPct val="161904"/>
              </a:lnSpc>
              <a:spcBef>
                <a:spcPts val="0"/>
              </a:spcBef>
              <a:spcAft>
                <a:spcPts val="0"/>
              </a:spcAft>
              <a:buClr>
                <a:srgbClr val="FFFFFF"/>
              </a:buClr>
              <a:buSzPts val="2100"/>
              <a:buFont typeface="Petrona"/>
              <a:buNone/>
            </a:pPr>
            <a:r>
              <a:rPr lang="en-US" sz="2100" b="1" i="0" u="none" strike="noStrike" cap="none">
                <a:solidFill>
                  <a:srgbClr val="FFFFFF"/>
                </a:solidFill>
                <a:latin typeface="Petrona"/>
                <a:ea typeface="Petrona"/>
                <a:cs typeface="Petrona"/>
                <a:sym typeface="Petrona"/>
              </a:rPr>
              <a:t>4</a:t>
            </a:r>
            <a:endParaRPr sz="2100" b="0" i="0" u="none" strike="noStrike" cap="none"/>
          </a:p>
        </p:txBody>
      </p:sp>
      <p:sp>
        <p:nvSpPr>
          <p:cNvPr id="83" name="Google Shape;83;p15"/>
          <p:cNvSpPr/>
          <p:nvPr/>
        </p:nvSpPr>
        <p:spPr>
          <a:xfrm>
            <a:off x="7685853" y="5734300"/>
            <a:ext cx="4819800" cy="372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272525"/>
              </a:buClr>
              <a:buSzPts val="2300"/>
              <a:buFont typeface="Petrona"/>
              <a:buNone/>
            </a:pPr>
            <a:r>
              <a:rPr lang="en-US" sz="2600" b="1" i="0" u="none" strike="noStrike" cap="none">
                <a:solidFill>
                  <a:srgbClr val="272525"/>
                </a:solidFill>
                <a:latin typeface="Petrona"/>
                <a:ea typeface="Petrona"/>
                <a:cs typeface="Petrona"/>
                <a:sym typeface="Petrona"/>
              </a:rPr>
              <a:t>Web Project Management</a:t>
            </a:r>
            <a:endParaRPr sz="2600" b="0" i="0" u="none" strike="noStrike" cap="none"/>
          </a:p>
        </p:txBody>
      </p:sp>
      <p:sp>
        <p:nvSpPr>
          <p:cNvPr id="84" name="Google Shape;84;p15"/>
          <p:cNvSpPr/>
          <p:nvPr/>
        </p:nvSpPr>
        <p:spPr>
          <a:xfrm>
            <a:off x="7685842" y="6242447"/>
            <a:ext cx="5893475"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Phases, planning, and execution</a:t>
            </a:r>
            <a:endParaRPr sz="1950" b="0" i="0" u="none" strike="noStrike" cap="none"/>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9"/>
        <p:cNvGrpSpPr/>
        <p:nvPr/>
      </p:nvGrpSpPr>
      <p:grpSpPr>
        <a:xfrm>
          <a:off x="0" y="0"/>
          <a:ext cx="0" cy="0"/>
          <a:chOff x="0" y="0"/>
          <a:chExt cx="0" cy="0"/>
        </a:xfrm>
      </p:grpSpPr>
      <p:sp>
        <p:nvSpPr>
          <p:cNvPr id="90" name="Google Shape;90;p16"/>
          <p:cNvSpPr/>
          <p:nvPr/>
        </p:nvSpPr>
        <p:spPr>
          <a:xfrm>
            <a:off x="793802" y="1734750"/>
            <a:ext cx="10138500" cy="7443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Petrona"/>
              <a:buNone/>
            </a:pPr>
            <a:r>
              <a:rPr lang="en-US" sz="4950" b="1" i="0" u="none" strike="noStrike" cap="none">
                <a:solidFill>
                  <a:srgbClr val="000000"/>
                </a:solidFill>
                <a:latin typeface="Petrona"/>
                <a:ea typeface="Petrona"/>
                <a:cs typeface="Petrona"/>
                <a:sym typeface="Petrona"/>
              </a:rPr>
              <a:t>DineEase: Project Introduction</a:t>
            </a:r>
            <a:endParaRPr sz="4950" b="0" i="0" u="none" strike="noStrike" cap="none"/>
          </a:p>
        </p:txBody>
      </p:sp>
      <p:sp>
        <p:nvSpPr>
          <p:cNvPr id="91" name="Google Shape;91;p16"/>
          <p:cNvSpPr/>
          <p:nvPr/>
        </p:nvSpPr>
        <p:spPr>
          <a:xfrm>
            <a:off x="793790" y="2932628"/>
            <a:ext cx="13042821"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A web-based system designed to streamline restaurant operations and customer ordering.</a:t>
            </a:r>
            <a:endParaRPr sz="1950" b="0" i="0" u="none" strike="noStrike" cap="none"/>
          </a:p>
        </p:txBody>
      </p:sp>
      <p:sp>
        <p:nvSpPr>
          <p:cNvPr id="92" name="Google Shape;92;p16"/>
          <p:cNvSpPr/>
          <p:nvPr/>
        </p:nvSpPr>
        <p:spPr>
          <a:xfrm>
            <a:off x="793790" y="3777496"/>
            <a:ext cx="2977039" cy="37207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000000"/>
              </a:buClr>
              <a:buSzPts val="2300"/>
              <a:buFont typeface="Petrona"/>
              <a:buNone/>
            </a:pPr>
            <a:r>
              <a:rPr lang="en-US" sz="2600" b="1" i="0" u="none" strike="noStrike" cap="none">
                <a:solidFill>
                  <a:srgbClr val="000000"/>
                </a:solidFill>
                <a:latin typeface="Petrona"/>
                <a:ea typeface="Petrona"/>
                <a:cs typeface="Petrona"/>
                <a:sym typeface="Petrona"/>
              </a:rPr>
              <a:t>Project Name</a:t>
            </a:r>
            <a:endParaRPr sz="2600" b="0" i="0" u="none" strike="noStrike" cap="none"/>
          </a:p>
        </p:txBody>
      </p:sp>
      <p:sp>
        <p:nvSpPr>
          <p:cNvPr id="93" name="Google Shape;93;p16"/>
          <p:cNvSpPr/>
          <p:nvPr/>
        </p:nvSpPr>
        <p:spPr>
          <a:xfrm>
            <a:off x="793790" y="4376380"/>
            <a:ext cx="62448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1" i="0" u="none" strike="noStrike" cap="none">
                <a:solidFill>
                  <a:srgbClr val="272525"/>
                </a:solidFill>
                <a:latin typeface="Inter"/>
                <a:ea typeface="Inter"/>
                <a:cs typeface="Inter"/>
                <a:sym typeface="Inter"/>
              </a:rPr>
              <a:t>DineEase</a:t>
            </a:r>
            <a:r>
              <a:rPr lang="en-US" sz="1950" b="0" i="0" u="none" strike="noStrike" cap="none">
                <a:solidFill>
                  <a:srgbClr val="272525"/>
                </a:solidFill>
                <a:latin typeface="Inter"/>
                <a:ea typeface="Inter"/>
                <a:cs typeface="Inter"/>
                <a:sym typeface="Inter"/>
              </a:rPr>
              <a:t> – Smart Restaurant Ordering System</a:t>
            </a:r>
            <a:endParaRPr sz="1950" b="0" i="0" u="none" strike="noStrike" cap="none"/>
          </a:p>
        </p:txBody>
      </p:sp>
      <p:sp>
        <p:nvSpPr>
          <p:cNvPr id="94" name="Google Shape;94;p16"/>
          <p:cNvSpPr/>
          <p:nvPr/>
        </p:nvSpPr>
        <p:spPr>
          <a:xfrm>
            <a:off x="793790" y="4966097"/>
            <a:ext cx="2977039" cy="37207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000000"/>
              </a:buClr>
              <a:buSzPts val="2300"/>
              <a:buFont typeface="Petrona"/>
              <a:buNone/>
            </a:pPr>
            <a:r>
              <a:rPr lang="en-US" sz="2600" b="1" i="0" u="none" strike="noStrike" cap="none">
                <a:solidFill>
                  <a:srgbClr val="000000"/>
                </a:solidFill>
                <a:latin typeface="Petrona"/>
                <a:ea typeface="Petrona"/>
                <a:cs typeface="Petrona"/>
                <a:sym typeface="Petrona"/>
              </a:rPr>
              <a:t>Project Type</a:t>
            </a:r>
            <a:endParaRPr sz="2600" b="0" i="0" u="none" strike="noStrike" cap="none"/>
          </a:p>
        </p:txBody>
      </p:sp>
      <p:sp>
        <p:nvSpPr>
          <p:cNvPr id="95" name="Google Shape;95;p16"/>
          <p:cNvSpPr/>
          <p:nvPr/>
        </p:nvSpPr>
        <p:spPr>
          <a:xfrm>
            <a:off x="793790" y="5564981"/>
            <a:ext cx="6244709" cy="725805"/>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Web-based food ordering and restaurant management system.</a:t>
            </a:r>
            <a:endParaRPr sz="1950" b="0" i="0" u="none" strike="noStrike" cap="none"/>
          </a:p>
        </p:txBody>
      </p:sp>
      <p:sp>
        <p:nvSpPr>
          <p:cNvPr id="96" name="Google Shape;96;p16"/>
          <p:cNvSpPr/>
          <p:nvPr/>
        </p:nvSpPr>
        <p:spPr>
          <a:xfrm>
            <a:off x="7599521" y="3777496"/>
            <a:ext cx="2977039" cy="37207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000000"/>
              </a:buClr>
              <a:buSzPts val="2300"/>
              <a:buFont typeface="Petrona"/>
              <a:buNone/>
            </a:pPr>
            <a:r>
              <a:rPr lang="en-US" sz="2600" b="1" i="0" u="none" strike="noStrike" cap="none">
                <a:solidFill>
                  <a:srgbClr val="000000"/>
                </a:solidFill>
                <a:latin typeface="Petrona"/>
                <a:ea typeface="Petrona"/>
                <a:cs typeface="Petrona"/>
                <a:sym typeface="Petrona"/>
              </a:rPr>
              <a:t>Core Purpose</a:t>
            </a:r>
            <a:endParaRPr sz="2600" b="0" i="0" u="none" strike="noStrike" cap="none"/>
          </a:p>
        </p:txBody>
      </p:sp>
      <p:sp>
        <p:nvSpPr>
          <p:cNvPr id="97" name="Google Shape;97;p16"/>
          <p:cNvSpPr/>
          <p:nvPr/>
        </p:nvSpPr>
        <p:spPr>
          <a:xfrm>
            <a:off x="7599521" y="4376380"/>
            <a:ext cx="6244709" cy="362903"/>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Enhance the dining experience:</a:t>
            </a:r>
            <a:endParaRPr sz="1950" b="0" i="0" u="none" strike="noStrike" cap="none"/>
          </a:p>
        </p:txBody>
      </p:sp>
      <p:sp>
        <p:nvSpPr>
          <p:cNvPr id="98" name="Google Shape;98;p16"/>
          <p:cNvSpPr/>
          <p:nvPr/>
        </p:nvSpPr>
        <p:spPr>
          <a:xfrm>
            <a:off x="7599521" y="4943356"/>
            <a:ext cx="6244709" cy="362903"/>
          </a:xfrm>
          <a:prstGeom prst="rect">
            <a:avLst/>
          </a:prstGeom>
          <a:noFill/>
          <a:ln>
            <a:noFill/>
          </a:ln>
        </p:spPr>
        <p:txBody>
          <a:bodyPr spcFirstLastPara="1" wrap="square" lIns="0" tIns="0" rIns="0" bIns="0" anchor="t" anchorCtr="0">
            <a:noAutofit/>
          </a:bodyPr>
          <a:lstStyle/>
          <a:p>
            <a:pPr marL="342900" marR="0" lvl="0" indent="-355600" algn="l" rtl="0">
              <a:lnSpc>
                <a:spcPct val="162857"/>
              </a:lnSpc>
              <a:spcBef>
                <a:spcPts val="0"/>
              </a:spcBef>
              <a:spcAft>
                <a:spcPts val="0"/>
              </a:spcAft>
              <a:buClr>
                <a:srgbClr val="272525"/>
              </a:buClr>
              <a:buSzPts val="1950"/>
              <a:buFont typeface="Inter"/>
              <a:buChar char="•"/>
            </a:pPr>
            <a:r>
              <a:rPr lang="en-US" sz="1950" b="0" i="0" u="none" strike="noStrike" cap="none">
                <a:solidFill>
                  <a:srgbClr val="272525"/>
                </a:solidFill>
                <a:latin typeface="Inter"/>
                <a:ea typeface="Inter"/>
                <a:cs typeface="Inter"/>
                <a:sym typeface="Inter"/>
              </a:rPr>
              <a:t>Seamless online ordering for customers</a:t>
            </a:r>
            <a:endParaRPr sz="1950" b="0" i="0" u="none" strike="noStrike" cap="none"/>
          </a:p>
        </p:txBody>
      </p:sp>
      <p:sp>
        <p:nvSpPr>
          <p:cNvPr id="99" name="Google Shape;99;p16"/>
          <p:cNvSpPr/>
          <p:nvPr/>
        </p:nvSpPr>
        <p:spPr>
          <a:xfrm>
            <a:off x="7599521" y="5385554"/>
            <a:ext cx="6244709" cy="362903"/>
          </a:xfrm>
          <a:prstGeom prst="rect">
            <a:avLst/>
          </a:prstGeom>
          <a:noFill/>
          <a:ln>
            <a:noFill/>
          </a:ln>
        </p:spPr>
        <p:txBody>
          <a:bodyPr spcFirstLastPara="1" wrap="square" lIns="0" tIns="0" rIns="0" bIns="0" anchor="t" anchorCtr="0">
            <a:noAutofit/>
          </a:bodyPr>
          <a:lstStyle/>
          <a:p>
            <a:pPr marL="342900" marR="0" lvl="0" indent="-355600" algn="l" rtl="0">
              <a:lnSpc>
                <a:spcPct val="162857"/>
              </a:lnSpc>
              <a:spcBef>
                <a:spcPts val="0"/>
              </a:spcBef>
              <a:spcAft>
                <a:spcPts val="0"/>
              </a:spcAft>
              <a:buClr>
                <a:srgbClr val="272525"/>
              </a:buClr>
              <a:buSzPts val="1950"/>
              <a:buFont typeface="Inter"/>
              <a:buChar char="•"/>
            </a:pPr>
            <a:r>
              <a:rPr lang="en-US" sz="1950" b="0" i="0" u="none" strike="noStrike" cap="none">
                <a:solidFill>
                  <a:srgbClr val="272525"/>
                </a:solidFill>
                <a:latin typeface="Inter"/>
                <a:ea typeface="Inter"/>
                <a:cs typeface="Inter"/>
                <a:sym typeface="Inter"/>
              </a:rPr>
              <a:t>Efficient order and menu management for admins</a:t>
            </a:r>
            <a:endParaRPr sz="1950" b="0" i="0" u="none" strike="noStrike" cap="none"/>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7"/>
          <p:cNvSpPr/>
          <p:nvPr/>
        </p:nvSpPr>
        <p:spPr>
          <a:xfrm>
            <a:off x="718661" y="564594"/>
            <a:ext cx="5390198" cy="673656"/>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000000"/>
              </a:buClr>
              <a:buSzPts val="4200"/>
              <a:buFont typeface="Petrona"/>
              <a:buNone/>
            </a:pPr>
            <a:r>
              <a:rPr lang="en-US" sz="4500" b="1" i="0" u="none" strike="noStrike" cap="none">
                <a:solidFill>
                  <a:srgbClr val="000000"/>
                </a:solidFill>
                <a:latin typeface="Petrona"/>
                <a:ea typeface="Petrona"/>
                <a:cs typeface="Petrona"/>
                <a:sym typeface="Petrona"/>
              </a:rPr>
              <a:t>Product Overview</a:t>
            </a:r>
            <a:endParaRPr sz="4500" b="0" i="0" u="none" strike="noStrike" cap="none"/>
          </a:p>
        </p:txBody>
      </p:sp>
      <p:sp>
        <p:nvSpPr>
          <p:cNvPr id="106" name="Google Shape;106;p17"/>
          <p:cNvSpPr/>
          <p:nvPr/>
        </p:nvSpPr>
        <p:spPr>
          <a:xfrm>
            <a:off x="718642" y="1751400"/>
            <a:ext cx="4593000" cy="336900"/>
          </a:xfrm>
          <a:prstGeom prst="rect">
            <a:avLst/>
          </a:prstGeom>
          <a:noFill/>
          <a:ln>
            <a:noFill/>
          </a:ln>
        </p:spPr>
        <p:txBody>
          <a:bodyPr spcFirstLastPara="1" wrap="square" lIns="0" tIns="0" rIns="0" bIns="0" anchor="t" anchorCtr="0">
            <a:noAutofit/>
          </a:bodyPr>
          <a:lstStyle/>
          <a:p>
            <a:pPr marL="0" marR="0" lvl="0" indent="0" algn="l" rtl="0">
              <a:lnSpc>
                <a:spcPct val="126190"/>
              </a:lnSpc>
              <a:spcBef>
                <a:spcPts val="0"/>
              </a:spcBef>
              <a:spcAft>
                <a:spcPts val="0"/>
              </a:spcAft>
              <a:buClr>
                <a:srgbClr val="000000"/>
              </a:buClr>
              <a:buSzPts val="2100"/>
              <a:buFont typeface="Petrona"/>
              <a:buNone/>
            </a:pPr>
            <a:r>
              <a:rPr lang="en-US" sz="2600" b="1" i="0" u="none" strike="noStrike" cap="none">
                <a:solidFill>
                  <a:srgbClr val="000000"/>
                </a:solidFill>
                <a:latin typeface="Petrona"/>
                <a:ea typeface="Petrona"/>
                <a:cs typeface="Petrona"/>
                <a:sym typeface="Petrona"/>
              </a:rPr>
              <a:t>Product </a:t>
            </a:r>
            <a:r>
              <a:rPr lang="en-US" sz="2400" b="1" i="0" u="none" strike="noStrike" cap="none">
                <a:solidFill>
                  <a:srgbClr val="000000"/>
                </a:solidFill>
                <a:latin typeface="Petrona"/>
                <a:ea typeface="Petrona"/>
                <a:cs typeface="Petrona"/>
                <a:sym typeface="Petrona"/>
              </a:rPr>
              <a:t>Perspective</a:t>
            </a:r>
            <a:endParaRPr sz="2400" b="0" i="0" u="none" strike="noStrike" cap="none"/>
          </a:p>
        </p:txBody>
      </p:sp>
      <p:sp>
        <p:nvSpPr>
          <p:cNvPr id="107" name="Google Shape;107;p17"/>
          <p:cNvSpPr/>
          <p:nvPr/>
        </p:nvSpPr>
        <p:spPr>
          <a:xfrm>
            <a:off x="718661" y="2293620"/>
            <a:ext cx="6346031" cy="328613"/>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900" b="0" i="0" u="none" strike="noStrike" cap="none">
                <a:solidFill>
                  <a:srgbClr val="272525"/>
                </a:solidFill>
                <a:latin typeface="Inter"/>
                <a:ea typeface="Inter"/>
                <a:cs typeface="Inter"/>
                <a:sym typeface="Inter"/>
              </a:rPr>
              <a:t>DineEase is a standalone web application featuring:</a:t>
            </a:r>
            <a:endParaRPr sz="1900" b="0" i="0" u="none" strike="noStrike" cap="none"/>
          </a:p>
        </p:txBody>
      </p:sp>
      <p:sp>
        <p:nvSpPr>
          <p:cNvPr id="108" name="Google Shape;108;p17"/>
          <p:cNvSpPr/>
          <p:nvPr/>
        </p:nvSpPr>
        <p:spPr>
          <a:xfrm>
            <a:off x="718661" y="2807018"/>
            <a:ext cx="6346031" cy="328613"/>
          </a:xfrm>
          <a:prstGeom prst="rect">
            <a:avLst/>
          </a:prstGeom>
          <a:noFill/>
          <a:ln>
            <a:noFill/>
          </a:ln>
        </p:spPr>
        <p:txBody>
          <a:bodyPr spcFirstLastPara="1" wrap="square" lIns="0" tIns="0" rIns="0" bIns="0" anchor="t" anchorCtr="0">
            <a:noAutofit/>
          </a:bodyPr>
          <a:lstStyle/>
          <a:p>
            <a:pPr marL="342900" marR="0" lvl="0" indent="-361950" algn="l" rtl="0">
              <a:lnSpc>
                <a:spcPct val="159375"/>
              </a:lnSpc>
              <a:spcBef>
                <a:spcPts val="0"/>
              </a:spcBef>
              <a:spcAft>
                <a:spcPts val="0"/>
              </a:spcAft>
              <a:buClr>
                <a:srgbClr val="272525"/>
              </a:buClr>
              <a:buSzPts val="1900"/>
              <a:buFont typeface="Inter"/>
              <a:buChar char="•"/>
            </a:pPr>
            <a:r>
              <a:rPr lang="en-US" sz="1900" b="0" i="0" u="none" strike="noStrike" cap="none">
                <a:solidFill>
                  <a:srgbClr val="272525"/>
                </a:solidFill>
                <a:latin typeface="Inter"/>
                <a:ea typeface="Inter"/>
                <a:cs typeface="Inter"/>
                <a:sym typeface="Inter"/>
              </a:rPr>
              <a:t>Customer-facing interface</a:t>
            </a:r>
            <a:endParaRPr sz="1900" b="0" i="0" u="none" strike="noStrike" cap="none"/>
          </a:p>
        </p:txBody>
      </p:sp>
      <p:sp>
        <p:nvSpPr>
          <p:cNvPr id="109" name="Google Shape;109;p17"/>
          <p:cNvSpPr/>
          <p:nvPr/>
        </p:nvSpPr>
        <p:spPr>
          <a:xfrm>
            <a:off x="718661" y="3207425"/>
            <a:ext cx="6346031" cy="328613"/>
          </a:xfrm>
          <a:prstGeom prst="rect">
            <a:avLst/>
          </a:prstGeom>
          <a:noFill/>
          <a:ln>
            <a:noFill/>
          </a:ln>
        </p:spPr>
        <p:txBody>
          <a:bodyPr spcFirstLastPara="1" wrap="square" lIns="0" tIns="0" rIns="0" bIns="0" anchor="t" anchorCtr="0">
            <a:noAutofit/>
          </a:bodyPr>
          <a:lstStyle/>
          <a:p>
            <a:pPr marL="342900" marR="0" lvl="0" indent="-361950" algn="l" rtl="0">
              <a:lnSpc>
                <a:spcPct val="159375"/>
              </a:lnSpc>
              <a:spcBef>
                <a:spcPts val="0"/>
              </a:spcBef>
              <a:spcAft>
                <a:spcPts val="0"/>
              </a:spcAft>
              <a:buClr>
                <a:srgbClr val="272525"/>
              </a:buClr>
              <a:buSzPts val="1900"/>
              <a:buFont typeface="Inter"/>
              <a:buChar char="•"/>
            </a:pPr>
            <a:r>
              <a:rPr lang="en-US" sz="1900" b="0" i="0" u="none" strike="noStrike" cap="none">
                <a:solidFill>
                  <a:srgbClr val="272525"/>
                </a:solidFill>
                <a:latin typeface="Inter"/>
                <a:ea typeface="Inter"/>
                <a:cs typeface="Inter"/>
                <a:sym typeface="Inter"/>
              </a:rPr>
              <a:t>Admin management dashboard</a:t>
            </a:r>
            <a:endParaRPr sz="1900" b="0" i="0" u="none" strike="noStrike" cap="none"/>
          </a:p>
        </p:txBody>
      </p:sp>
      <p:sp>
        <p:nvSpPr>
          <p:cNvPr id="110" name="Google Shape;110;p17"/>
          <p:cNvSpPr/>
          <p:nvPr/>
        </p:nvSpPr>
        <p:spPr>
          <a:xfrm>
            <a:off x="718661" y="3720822"/>
            <a:ext cx="6346031" cy="657225"/>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900" b="0" i="0" u="none" strike="noStrike" cap="none">
                <a:solidFill>
                  <a:srgbClr val="272525"/>
                </a:solidFill>
                <a:latin typeface="Inter"/>
                <a:ea typeface="Inter"/>
                <a:cs typeface="Inter"/>
                <a:sym typeface="Inter"/>
              </a:rPr>
              <a:t>Goal: Reduce manual tasks, waiting times, and administrative workload.</a:t>
            </a:r>
            <a:endParaRPr sz="1900" b="0" i="0" u="none" strike="noStrike" cap="none"/>
          </a:p>
        </p:txBody>
      </p:sp>
      <p:pic>
        <p:nvPicPr>
          <p:cNvPr id="111" name="Google Shape;111;p17" descr="preencoded.png"/>
          <p:cNvPicPr preferRelativeResize="0"/>
          <p:nvPr/>
        </p:nvPicPr>
        <p:blipFill rotWithShape="1">
          <a:blip r:embed="rId4">
            <a:alphaModFix/>
          </a:blip>
          <a:srcRect/>
          <a:stretch/>
        </p:blipFill>
        <p:spPr>
          <a:xfrm>
            <a:off x="6965575" y="766475"/>
            <a:ext cx="7664825" cy="74631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6"/>
        <p:cNvGrpSpPr/>
        <p:nvPr/>
      </p:nvGrpSpPr>
      <p:grpSpPr>
        <a:xfrm>
          <a:off x="0" y="0"/>
          <a:ext cx="0" cy="0"/>
          <a:chOff x="0" y="0"/>
          <a:chExt cx="0" cy="0"/>
        </a:xfrm>
      </p:grpSpPr>
      <p:sp>
        <p:nvSpPr>
          <p:cNvPr id="117" name="Google Shape;117;p18"/>
          <p:cNvSpPr/>
          <p:nvPr/>
        </p:nvSpPr>
        <p:spPr>
          <a:xfrm>
            <a:off x="793804" y="716050"/>
            <a:ext cx="9896700" cy="669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4200"/>
              <a:buFont typeface="Petrona"/>
              <a:buNone/>
            </a:pPr>
            <a:r>
              <a:rPr lang="en-US" sz="4600" b="1" i="0" u="none" strike="noStrike" cap="none">
                <a:solidFill>
                  <a:srgbClr val="000000"/>
                </a:solidFill>
                <a:latin typeface="Petrona"/>
                <a:ea typeface="Petrona"/>
                <a:cs typeface="Petrona"/>
                <a:sym typeface="Petrona"/>
              </a:rPr>
              <a:t>Target Users &amp; Key Functions</a:t>
            </a:r>
            <a:endParaRPr sz="4600" b="0" i="0" u="none" strike="noStrike" cap="none"/>
          </a:p>
        </p:txBody>
      </p:sp>
      <p:sp>
        <p:nvSpPr>
          <p:cNvPr id="118" name="Google Shape;118;p18"/>
          <p:cNvSpPr/>
          <p:nvPr/>
        </p:nvSpPr>
        <p:spPr>
          <a:xfrm>
            <a:off x="793790" y="1898690"/>
            <a:ext cx="2679383" cy="334804"/>
          </a:xfrm>
          <a:prstGeom prst="rect">
            <a:avLst/>
          </a:prstGeom>
          <a:noFill/>
          <a:ln>
            <a:noFill/>
          </a:ln>
        </p:spPr>
        <p:txBody>
          <a:bodyPr spcFirstLastPara="1" wrap="square" lIns="0" tIns="0" rIns="0" bIns="0" anchor="t" anchorCtr="0">
            <a:noAutofit/>
          </a:bodyPr>
          <a:lstStyle/>
          <a:p>
            <a:pPr marL="0" marR="0" lvl="0" indent="0" algn="l" rtl="0">
              <a:lnSpc>
                <a:spcPct val="123809"/>
              </a:lnSpc>
              <a:spcBef>
                <a:spcPts val="0"/>
              </a:spcBef>
              <a:spcAft>
                <a:spcPts val="0"/>
              </a:spcAft>
              <a:buClr>
                <a:srgbClr val="000000"/>
              </a:buClr>
              <a:buSzPts val="2100"/>
              <a:buFont typeface="Petrona"/>
              <a:buNone/>
            </a:pPr>
            <a:r>
              <a:rPr lang="en-US" sz="2600" b="1" i="0" u="none" strike="noStrike" cap="none">
                <a:solidFill>
                  <a:srgbClr val="000000"/>
                </a:solidFill>
                <a:latin typeface="Petrona"/>
                <a:ea typeface="Petrona"/>
                <a:cs typeface="Petrona"/>
                <a:sym typeface="Petrona"/>
              </a:rPr>
              <a:t>Target Users</a:t>
            </a:r>
            <a:endParaRPr sz="2600" b="0" i="0" u="none" strike="noStrike" cap="none"/>
          </a:p>
        </p:txBody>
      </p:sp>
      <p:sp>
        <p:nvSpPr>
          <p:cNvPr id="119" name="Google Shape;119;p18"/>
          <p:cNvSpPr/>
          <p:nvPr/>
        </p:nvSpPr>
        <p:spPr>
          <a:xfrm>
            <a:off x="793790" y="2769156"/>
            <a:ext cx="6272400" cy="2001000"/>
          </a:xfrm>
          <a:prstGeom prst="roundRect">
            <a:avLst>
              <a:gd name="adj" fmla="val 5484"/>
            </a:avLst>
          </a:prstGeom>
          <a:solidFill>
            <a:srgbClr val="FFFFFF">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8"/>
          <p:cNvSpPr/>
          <p:nvPr/>
        </p:nvSpPr>
        <p:spPr>
          <a:xfrm>
            <a:off x="793790" y="2746296"/>
            <a:ext cx="6272451" cy="91440"/>
          </a:xfrm>
          <a:prstGeom prst="roundRect">
            <a:avLst>
              <a:gd name="adj" fmla="val 93767"/>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8"/>
          <p:cNvSpPr/>
          <p:nvPr/>
        </p:nvSpPr>
        <p:spPr>
          <a:xfrm>
            <a:off x="3623846" y="2463046"/>
            <a:ext cx="612338" cy="612338"/>
          </a:xfrm>
          <a:prstGeom prst="roundRect">
            <a:avLst>
              <a:gd name="adj" fmla="val 14932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2" name="Google Shape;122;p18" descr="preencoded.png"/>
          <p:cNvPicPr preferRelativeResize="0"/>
          <p:nvPr/>
        </p:nvPicPr>
        <p:blipFill rotWithShape="1">
          <a:blip r:embed="rId4">
            <a:alphaModFix/>
          </a:blip>
          <a:srcRect/>
          <a:stretch/>
        </p:blipFill>
        <p:spPr>
          <a:xfrm>
            <a:off x="3807559" y="2616160"/>
            <a:ext cx="244912" cy="306110"/>
          </a:xfrm>
          <a:prstGeom prst="rect">
            <a:avLst/>
          </a:prstGeom>
          <a:noFill/>
          <a:ln>
            <a:noFill/>
          </a:ln>
        </p:spPr>
      </p:pic>
      <p:sp>
        <p:nvSpPr>
          <p:cNvPr id="123" name="Google Shape;123;p18"/>
          <p:cNvSpPr/>
          <p:nvPr/>
        </p:nvSpPr>
        <p:spPr>
          <a:xfrm>
            <a:off x="1020723" y="3279458"/>
            <a:ext cx="2679383" cy="334804"/>
          </a:xfrm>
          <a:prstGeom prst="rect">
            <a:avLst/>
          </a:prstGeom>
          <a:noFill/>
          <a:ln>
            <a:noFill/>
          </a:ln>
        </p:spPr>
        <p:txBody>
          <a:bodyPr spcFirstLastPara="1" wrap="square" lIns="0" tIns="0" rIns="0" bIns="0" anchor="t" anchorCtr="0">
            <a:noAutofit/>
          </a:bodyPr>
          <a:lstStyle/>
          <a:p>
            <a:pPr marL="0" marR="0" lvl="0" indent="0" algn="l" rtl="0">
              <a:lnSpc>
                <a:spcPct val="123809"/>
              </a:lnSpc>
              <a:spcBef>
                <a:spcPts val="0"/>
              </a:spcBef>
              <a:spcAft>
                <a:spcPts val="0"/>
              </a:spcAft>
              <a:buClr>
                <a:srgbClr val="272525"/>
              </a:buClr>
              <a:buSzPts val="2100"/>
              <a:buFont typeface="Petrona"/>
              <a:buNone/>
            </a:pPr>
            <a:r>
              <a:rPr lang="en-US" sz="2400" b="1" i="0" u="none" strike="noStrike" cap="none">
                <a:solidFill>
                  <a:srgbClr val="272525"/>
                </a:solidFill>
                <a:latin typeface="Petrona"/>
                <a:ea typeface="Petrona"/>
                <a:cs typeface="Petrona"/>
                <a:sym typeface="Petrona"/>
              </a:rPr>
              <a:t>Customers</a:t>
            </a:r>
            <a:endParaRPr sz="2400" b="0" i="0" u="none" strike="noStrike" cap="none"/>
          </a:p>
        </p:txBody>
      </p:sp>
      <p:sp>
        <p:nvSpPr>
          <p:cNvPr id="124" name="Google Shape;124;p18"/>
          <p:cNvSpPr/>
          <p:nvPr/>
        </p:nvSpPr>
        <p:spPr>
          <a:xfrm>
            <a:off x="1020723" y="3818334"/>
            <a:ext cx="5818584" cy="326708"/>
          </a:xfrm>
          <a:prstGeom prst="rect">
            <a:avLst/>
          </a:prstGeom>
          <a:noFill/>
          <a:ln>
            <a:noFill/>
          </a:ln>
        </p:spPr>
        <p:txBody>
          <a:bodyPr spcFirstLastPara="1" wrap="square" lIns="0" tIns="0" rIns="0" bIns="0" anchor="t" anchorCtr="0">
            <a:noAutofit/>
          </a:bodyPr>
          <a:lstStyle/>
          <a:p>
            <a:pPr marL="342900" marR="0" lvl="0" indent="-355600" algn="l" rtl="0">
              <a:lnSpc>
                <a:spcPct val="159375"/>
              </a:lnSpc>
              <a:spcBef>
                <a:spcPts val="0"/>
              </a:spcBef>
              <a:spcAft>
                <a:spcPts val="0"/>
              </a:spcAft>
              <a:buClr>
                <a:srgbClr val="272525"/>
              </a:buClr>
              <a:buSzPts val="1800"/>
              <a:buFont typeface="Inter"/>
              <a:buChar char="•"/>
            </a:pPr>
            <a:r>
              <a:rPr lang="en-US" sz="1800" b="0" i="0" u="none" strike="noStrike" cap="none">
                <a:solidFill>
                  <a:srgbClr val="272525"/>
                </a:solidFill>
                <a:latin typeface="Inter"/>
                <a:ea typeface="Inter"/>
                <a:cs typeface="Inter"/>
                <a:sym typeface="Inter"/>
              </a:rPr>
              <a:t>Order and pay online</a:t>
            </a:r>
            <a:endParaRPr sz="1800" b="0" i="0" u="none" strike="noStrike" cap="none"/>
          </a:p>
        </p:txBody>
      </p:sp>
      <p:sp>
        <p:nvSpPr>
          <p:cNvPr id="125" name="Google Shape;125;p18"/>
          <p:cNvSpPr/>
          <p:nvPr/>
        </p:nvSpPr>
        <p:spPr>
          <a:xfrm>
            <a:off x="1020723" y="4216479"/>
            <a:ext cx="5818584" cy="326708"/>
          </a:xfrm>
          <a:prstGeom prst="rect">
            <a:avLst/>
          </a:prstGeom>
          <a:noFill/>
          <a:ln>
            <a:noFill/>
          </a:ln>
        </p:spPr>
        <p:txBody>
          <a:bodyPr spcFirstLastPara="1" wrap="square" lIns="0" tIns="0" rIns="0" bIns="0" anchor="t" anchorCtr="0">
            <a:noAutofit/>
          </a:bodyPr>
          <a:lstStyle/>
          <a:p>
            <a:pPr marL="342900" marR="0" lvl="0" indent="-355600" algn="l" rtl="0">
              <a:lnSpc>
                <a:spcPct val="159375"/>
              </a:lnSpc>
              <a:spcBef>
                <a:spcPts val="0"/>
              </a:spcBef>
              <a:spcAft>
                <a:spcPts val="0"/>
              </a:spcAft>
              <a:buClr>
                <a:srgbClr val="272525"/>
              </a:buClr>
              <a:buSzPts val="1800"/>
              <a:buFont typeface="Inter"/>
              <a:buChar char="•"/>
            </a:pPr>
            <a:r>
              <a:rPr lang="en-US" sz="1800" b="0" i="0" u="none" strike="noStrike" cap="none">
                <a:solidFill>
                  <a:srgbClr val="272525"/>
                </a:solidFill>
                <a:latin typeface="Inter"/>
                <a:ea typeface="Inter"/>
                <a:cs typeface="Inter"/>
                <a:sym typeface="Inter"/>
              </a:rPr>
              <a:t>Track delivery status</a:t>
            </a:r>
            <a:endParaRPr sz="1800" b="0" i="0" u="none" strike="noStrike" cap="none"/>
          </a:p>
        </p:txBody>
      </p:sp>
      <p:sp>
        <p:nvSpPr>
          <p:cNvPr id="126" name="Google Shape;126;p18"/>
          <p:cNvSpPr/>
          <p:nvPr/>
        </p:nvSpPr>
        <p:spPr>
          <a:xfrm>
            <a:off x="793790" y="5280303"/>
            <a:ext cx="6272451" cy="2000964"/>
          </a:xfrm>
          <a:prstGeom prst="roundRect">
            <a:avLst>
              <a:gd name="adj" fmla="val 5484"/>
            </a:avLst>
          </a:prstGeom>
          <a:solidFill>
            <a:srgbClr val="FFFFFF">
              <a:alpha val="74901"/>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8"/>
          <p:cNvSpPr/>
          <p:nvPr/>
        </p:nvSpPr>
        <p:spPr>
          <a:xfrm>
            <a:off x="793790" y="5257443"/>
            <a:ext cx="6272451" cy="91440"/>
          </a:xfrm>
          <a:prstGeom prst="roundRect">
            <a:avLst>
              <a:gd name="adj" fmla="val 93767"/>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8"/>
          <p:cNvSpPr/>
          <p:nvPr/>
        </p:nvSpPr>
        <p:spPr>
          <a:xfrm>
            <a:off x="3623846" y="4974193"/>
            <a:ext cx="612338" cy="612338"/>
          </a:xfrm>
          <a:prstGeom prst="roundRect">
            <a:avLst>
              <a:gd name="adj" fmla="val 149329"/>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9" name="Google Shape;129;p18" descr="preencoded.png"/>
          <p:cNvPicPr preferRelativeResize="0"/>
          <p:nvPr/>
        </p:nvPicPr>
        <p:blipFill rotWithShape="1">
          <a:blip r:embed="rId5">
            <a:alphaModFix/>
          </a:blip>
          <a:srcRect/>
          <a:stretch/>
        </p:blipFill>
        <p:spPr>
          <a:xfrm>
            <a:off x="3807559" y="5127308"/>
            <a:ext cx="244912" cy="306110"/>
          </a:xfrm>
          <a:prstGeom prst="rect">
            <a:avLst/>
          </a:prstGeom>
          <a:noFill/>
          <a:ln>
            <a:noFill/>
          </a:ln>
        </p:spPr>
      </p:pic>
      <p:sp>
        <p:nvSpPr>
          <p:cNvPr id="130" name="Google Shape;130;p18"/>
          <p:cNvSpPr/>
          <p:nvPr/>
        </p:nvSpPr>
        <p:spPr>
          <a:xfrm>
            <a:off x="1020723" y="5790605"/>
            <a:ext cx="2679383" cy="334804"/>
          </a:xfrm>
          <a:prstGeom prst="rect">
            <a:avLst/>
          </a:prstGeom>
          <a:noFill/>
          <a:ln>
            <a:noFill/>
          </a:ln>
        </p:spPr>
        <p:txBody>
          <a:bodyPr spcFirstLastPara="1" wrap="square" lIns="0" tIns="0" rIns="0" bIns="0" anchor="t" anchorCtr="0">
            <a:noAutofit/>
          </a:bodyPr>
          <a:lstStyle/>
          <a:p>
            <a:pPr marL="0" marR="0" lvl="0" indent="0" algn="l" rtl="0">
              <a:lnSpc>
                <a:spcPct val="123809"/>
              </a:lnSpc>
              <a:spcBef>
                <a:spcPts val="0"/>
              </a:spcBef>
              <a:spcAft>
                <a:spcPts val="0"/>
              </a:spcAft>
              <a:buClr>
                <a:srgbClr val="272525"/>
              </a:buClr>
              <a:buSzPts val="2100"/>
              <a:buFont typeface="Petrona"/>
              <a:buNone/>
            </a:pPr>
            <a:r>
              <a:rPr lang="en-US" sz="2400" b="1" i="0" u="none" strike="noStrike" cap="none">
                <a:solidFill>
                  <a:srgbClr val="272525"/>
                </a:solidFill>
                <a:latin typeface="Petrona"/>
                <a:ea typeface="Petrona"/>
                <a:cs typeface="Petrona"/>
                <a:sym typeface="Petrona"/>
              </a:rPr>
              <a:t>Admins</a:t>
            </a:r>
            <a:endParaRPr sz="2400" b="0" i="0" u="none" strike="noStrike" cap="none"/>
          </a:p>
        </p:txBody>
      </p:sp>
      <p:sp>
        <p:nvSpPr>
          <p:cNvPr id="131" name="Google Shape;131;p18"/>
          <p:cNvSpPr/>
          <p:nvPr/>
        </p:nvSpPr>
        <p:spPr>
          <a:xfrm>
            <a:off x="1020723" y="6329482"/>
            <a:ext cx="5818584" cy="326708"/>
          </a:xfrm>
          <a:prstGeom prst="rect">
            <a:avLst/>
          </a:prstGeom>
          <a:noFill/>
          <a:ln>
            <a:noFill/>
          </a:ln>
        </p:spPr>
        <p:txBody>
          <a:bodyPr spcFirstLastPara="1" wrap="square" lIns="0" tIns="0" rIns="0" bIns="0" anchor="t" anchorCtr="0">
            <a:noAutofit/>
          </a:bodyPr>
          <a:lstStyle/>
          <a:p>
            <a:pPr marL="342900" marR="0" lvl="0" indent="-355600" algn="l" rtl="0">
              <a:lnSpc>
                <a:spcPct val="159375"/>
              </a:lnSpc>
              <a:spcBef>
                <a:spcPts val="0"/>
              </a:spcBef>
              <a:spcAft>
                <a:spcPts val="0"/>
              </a:spcAft>
              <a:buClr>
                <a:srgbClr val="272525"/>
              </a:buClr>
              <a:buSzPts val="1800"/>
              <a:buFont typeface="Inter"/>
              <a:buChar char="•"/>
            </a:pPr>
            <a:r>
              <a:rPr lang="en-US" sz="1800" b="0" i="0" u="none" strike="noStrike" cap="none">
                <a:solidFill>
                  <a:srgbClr val="272525"/>
                </a:solidFill>
                <a:latin typeface="Inter"/>
                <a:ea typeface="Inter"/>
                <a:cs typeface="Inter"/>
                <a:sym typeface="Inter"/>
              </a:rPr>
              <a:t>Manage orders and menus</a:t>
            </a:r>
            <a:endParaRPr sz="1800" b="0" i="0" u="none" strike="noStrike" cap="none"/>
          </a:p>
        </p:txBody>
      </p:sp>
      <p:sp>
        <p:nvSpPr>
          <p:cNvPr id="132" name="Google Shape;132;p18"/>
          <p:cNvSpPr/>
          <p:nvPr/>
        </p:nvSpPr>
        <p:spPr>
          <a:xfrm>
            <a:off x="1020723" y="6727627"/>
            <a:ext cx="5818584" cy="326708"/>
          </a:xfrm>
          <a:prstGeom prst="rect">
            <a:avLst/>
          </a:prstGeom>
          <a:noFill/>
          <a:ln>
            <a:noFill/>
          </a:ln>
        </p:spPr>
        <p:txBody>
          <a:bodyPr spcFirstLastPara="1" wrap="square" lIns="0" tIns="0" rIns="0" bIns="0" anchor="t" anchorCtr="0">
            <a:noAutofit/>
          </a:bodyPr>
          <a:lstStyle/>
          <a:p>
            <a:pPr marL="342900" marR="0" lvl="0" indent="-355600" algn="l" rtl="0">
              <a:lnSpc>
                <a:spcPct val="159375"/>
              </a:lnSpc>
              <a:spcBef>
                <a:spcPts val="0"/>
              </a:spcBef>
              <a:spcAft>
                <a:spcPts val="0"/>
              </a:spcAft>
              <a:buClr>
                <a:srgbClr val="272525"/>
              </a:buClr>
              <a:buSzPts val="1800"/>
              <a:buFont typeface="Inter"/>
              <a:buChar char="•"/>
            </a:pPr>
            <a:r>
              <a:rPr lang="en-US" sz="1800" b="0" i="0" u="none" strike="noStrike" cap="none">
                <a:solidFill>
                  <a:srgbClr val="272525"/>
                </a:solidFill>
                <a:latin typeface="Inter"/>
                <a:ea typeface="Inter"/>
                <a:cs typeface="Inter"/>
                <a:sym typeface="Inter"/>
              </a:rPr>
              <a:t>Handle customer inquiries</a:t>
            </a:r>
            <a:endParaRPr sz="1800" b="0" i="0" u="none" strike="noStrike" cap="none"/>
          </a:p>
        </p:txBody>
      </p:sp>
      <p:sp>
        <p:nvSpPr>
          <p:cNvPr id="133" name="Google Shape;133;p18"/>
          <p:cNvSpPr/>
          <p:nvPr/>
        </p:nvSpPr>
        <p:spPr>
          <a:xfrm>
            <a:off x="7571771" y="1898700"/>
            <a:ext cx="4920600" cy="334800"/>
          </a:xfrm>
          <a:prstGeom prst="rect">
            <a:avLst/>
          </a:prstGeom>
          <a:noFill/>
          <a:ln>
            <a:noFill/>
          </a:ln>
        </p:spPr>
        <p:txBody>
          <a:bodyPr spcFirstLastPara="1" wrap="square" lIns="0" tIns="0" rIns="0" bIns="0" anchor="t" anchorCtr="0">
            <a:noAutofit/>
          </a:bodyPr>
          <a:lstStyle/>
          <a:p>
            <a:pPr marL="0" marR="0" lvl="0" indent="0" algn="l" rtl="0">
              <a:lnSpc>
                <a:spcPct val="123809"/>
              </a:lnSpc>
              <a:spcBef>
                <a:spcPts val="0"/>
              </a:spcBef>
              <a:spcAft>
                <a:spcPts val="0"/>
              </a:spcAft>
              <a:buClr>
                <a:srgbClr val="000000"/>
              </a:buClr>
              <a:buSzPts val="2100"/>
              <a:buFont typeface="Petrona"/>
              <a:buNone/>
            </a:pPr>
            <a:r>
              <a:rPr lang="en-US" sz="2600" b="1" i="0" u="none" strike="noStrike" cap="none">
                <a:solidFill>
                  <a:srgbClr val="000000"/>
                </a:solidFill>
                <a:latin typeface="Petrona"/>
                <a:ea typeface="Petrona"/>
                <a:cs typeface="Petrona"/>
                <a:sym typeface="Petrona"/>
              </a:rPr>
              <a:t>Product Functions</a:t>
            </a:r>
            <a:endParaRPr sz="2600" b="0" i="0" u="none" strike="noStrike" cap="none"/>
          </a:p>
        </p:txBody>
      </p:sp>
      <p:sp>
        <p:nvSpPr>
          <p:cNvPr id="134" name="Google Shape;134;p18"/>
          <p:cNvSpPr/>
          <p:nvPr/>
        </p:nvSpPr>
        <p:spPr>
          <a:xfrm>
            <a:off x="7571780" y="2575262"/>
            <a:ext cx="102037" cy="102037"/>
          </a:xfrm>
          <a:prstGeom prst="roundRect">
            <a:avLst>
              <a:gd name="adj" fmla="val 44807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35" name="Google Shape;135;p18"/>
          <p:cNvSpPr/>
          <p:nvPr/>
        </p:nvSpPr>
        <p:spPr>
          <a:xfrm>
            <a:off x="7877889" y="2463046"/>
            <a:ext cx="5966341" cy="32670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900" b="0" i="0" u="none" strike="noStrike" cap="none">
                <a:solidFill>
                  <a:srgbClr val="272525"/>
                </a:solidFill>
                <a:latin typeface="Inter"/>
                <a:ea typeface="Inter"/>
                <a:cs typeface="Inter"/>
                <a:sym typeface="Inter"/>
              </a:rPr>
              <a:t>User registration/login</a:t>
            </a:r>
            <a:endParaRPr sz="1900" b="0" i="0" u="none" strike="noStrike" cap="none"/>
          </a:p>
        </p:txBody>
      </p:sp>
      <p:sp>
        <p:nvSpPr>
          <p:cNvPr id="136" name="Google Shape;136;p18"/>
          <p:cNvSpPr/>
          <p:nvPr/>
        </p:nvSpPr>
        <p:spPr>
          <a:xfrm>
            <a:off x="7571780" y="3310235"/>
            <a:ext cx="102037" cy="102037"/>
          </a:xfrm>
          <a:prstGeom prst="roundRect">
            <a:avLst>
              <a:gd name="adj" fmla="val 44807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37" name="Google Shape;137;p18"/>
          <p:cNvSpPr/>
          <p:nvPr/>
        </p:nvSpPr>
        <p:spPr>
          <a:xfrm>
            <a:off x="7877889" y="3198019"/>
            <a:ext cx="5966341" cy="32670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900" b="0" i="0" u="none" strike="noStrike" cap="none">
                <a:solidFill>
                  <a:srgbClr val="272525"/>
                </a:solidFill>
                <a:latin typeface="Inter"/>
                <a:ea typeface="Inter"/>
                <a:cs typeface="Inter"/>
                <a:sym typeface="Inter"/>
              </a:rPr>
              <a:t>Menu browsing &amp; filtering</a:t>
            </a:r>
            <a:endParaRPr sz="1900" b="0" i="0" u="none" strike="noStrike" cap="none"/>
          </a:p>
        </p:txBody>
      </p:sp>
      <p:sp>
        <p:nvSpPr>
          <p:cNvPr id="138" name="Google Shape;138;p18"/>
          <p:cNvSpPr/>
          <p:nvPr/>
        </p:nvSpPr>
        <p:spPr>
          <a:xfrm>
            <a:off x="7571780" y="4045208"/>
            <a:ext cx="102037" cy="102037"/>
          </a:xfrm>
          <a:prstGeom prst="roundRect">
            <a:avLst>
              <a:gd name="adj" fmla="val 44807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39" name="Google Shape;139;p18"/>
          <p:cNvSpPr/>
          <p:nvPr/>
        </p:nvSpPr>
        <p:spPr>
          <a:xfrm>
            <a:off x="7877889" y="3932992"/>
            <a:ext cx="5966341" cy="32670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900" b="0" i="0" u="none" strike="noStrike" cap="none">
                <a:solidFill>
                  <a:srgbClr val="272525"/>
                </a:solidFill>
                <a:latin typeface="Inter"/>
                <a:ea typeface="Inter"/>
                <a:cs typeface="Inter"/>
                <a:sym typeface="Inter"/>
              </a:rPr>
              <a:t>Add to cart &amp; checkout</a:t>
            </a:r>
            <a:endParaRPr sz="1900" b="0" i="0" u="none" strike="noStrike" cap="none"/>
          </a:p>
        </p:txBody>
      </p:sp>
      <p:sp>
        <p:nvSpPr>
          <p:cNvPr id="140" name="Google Shape;140;p18"/>
          <p:cNvSpPr/>
          <p:nvPr/>
        </p:nvSpPr>
        <p:spPr>
          <a:xfrm>
            <a:off x="7571780" y="4780181"/>
            <a:ext cx="102037" cy="102037"/>
          </a:xfrm>
          <a:prstGeom prst="roundRect">
            <a:avLst>
              <a:gd name="adj" fmla="val 44807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41" name="Google Shape;141;p18"/>
          <p:cNvSpPr/>
          <p:nvPr/>
        </p:nvSpPr>
        <p:spPr>
          <a:xfrm>
            <a:off x="7877889" y="4667964"/>
            <a:ext cx="5966341" cy="32670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900" b="0" i="0" u="none" strike="noStrike" cap="none">
                <a:solidFill>
                  <a:srgbClr val="272525"/>
                </a:solidFill>
                <a:latin typeface="Inter"/>
                <a:ea typeface="Inter"/>
                <a:cs typeface="Inter"/>
                <a:sym typeface="Inter"/>
              </a:rPr>
              <a:t>Payment simulation</a:t>
            </a:r>
            <a:endParaRPr sz="1900" b="0" i="0" u="none" strike="noStrike" cap="none"/>
          </a:p>
        </p:txBody>
      </p:sp>
      <p:sp>
        <p:nvSpPr>
          <p:cNvPr id="142" name="Google Shape;142;p18"/>
          <p:cNvSpPr/>
          <p:nvPr/>
        </p:nvSpPr>
        <p:spPr>
          <a:xfrm>
            <a:off x="7571780" y="5515154"/>
            <a:ext cx="102037" cy="102037"/>
          </a:xfrm>
          <a:prstGeom prst="roundRect">
            <a:avLst>
              <a:gd name="adj" fmla="val 44807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43" name="Google Shape;143;p18"/>
          <p:cNvSpPr/>
          <p:nvPr/>
        </p:nvSpPr>
        <p:spPr>
          <a:xfrm>
            <a:off x="7877889" y="5402937"/>
            <a:ext cx="5966341" cy="32670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900" b="0" i="0" u="none" strike="noStrike" cap="none">
                <a:solidFill>
                  <a:srgbClr val="272525"/>
                </a:solidFill>
                <a:latin typeface="Inter"/>
                <a:ea typeface="Inter"/>
                <a:cs typeface="Inter"/>
                <a:sym typeface="Inter"/>
              </a:rPr>
              <a:t>Order status tracking</a:t>
            </a:r>
            <a:endParaRPr sz="1900" b="0" i="0" u="none" strike="noStrike" cap="none"/>
          </a:p>
        </p:txBody>
      </p:sp>
      <p:sp>
        <p:nvSpPr>
          <p:cNvPr id="144" name="Google Shape;144;p18"/>
          <p:cNvSpPr/>
          <p:nvPr/>
        </p:nvSpPr>
        <p:spPr>
          <a:xfrm>
            <a:off x="7571780" y="6250126"/>
            <a:ext cx="102037" cy="102037"/>
          </a:xfrm>
          <a:prstGeom prst="roundRect">
            <a:avLst>
              <a:gd name="adj" fmla="val 448073"/>
            </a:avLst>
          </a:prstGeom>
          <a:solidFill>
            <a:srgbClr val="007E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700"/>
          </a:p>
        </p:txBody>
      </p:sp>
      <p:sp>
        <p:nvSpPr>
          <p:cNvPr id="145" name="Google Shape;145;p18"/>
          <p:cNvSpPr/>
          <p:nvPr/>
        </p:nvSpPr>
        <p:spPr>
          <a:xfrm>
            <a:off x="7877889" y="6137910"/>
            <a:ext cx="5966341" cy="32670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900" b="0" i="0" u="none" strike="noStrike" cap="none">
                <a:solidFill>
                  <a:srgbClr val="272525"/>
                </a:solidFill>
                <a:latin typeface="Inter"/>
                <a:ea typeface="Inter"/>
                <a:cs typeface="Inter"/>
                <a:sym typeface="Inter"/>
              </a:rPr>
              <a:t>Admin dashboard: order, menu, user management</a:t>
            </a:r>
            <a:endParaRPr sz="1900" b="0" i="0" u="none" strike="noStrike" cap="non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0"/>
        <p:cNvGrpSpPr/>
        <p:nvPr/>
      </p:nvGrpSpPr>
      <p:grpSpPr>
        <a:xfrm>
          <a:off x="0" y="0"/>
          <a:ext cx="0" cy="0"/>
          <a:chOff x="0" y="0"/>
          <a:chExt cx="0" cy="0"/>
        </a:xfrm>
      </p:grpSpPr>
      <p:sp>
        <p:nvSpPr>
          <p:cNvPr id="151" name="Google Shape;151;p19"/>
          <p:cNvSpPr/>
          <p:nvPr/>
        </p:nvSpPr>
        <p:spPr>
          <a:xfrm>
            <a:off x="793817" y="1443925"/>
            <a:ext cx="9564600" cy="7443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Petrona"/>
              <a:buNone/>
            </a:pPr>
            <a:r>
              <a:rPr lang="en-US" sz="4950" b="1" i="0" u="none" strike="noStrike" cap="none">
                <a:solidFill>
                  <a:srgbClr val="000000"/>
                </a:solidFill>
                <a:latin typeface="Petrona"/>
                <a:ea typeface="Petrona"/>
                <a:cs typeface="Petrona"/>
                <a:sym typeface="Petrona"/>
              </a:rPr>
              <a:t>Core Product Functions</a:t>
            </a:r>
            <a:endParaRPr sz="4950" b="0" i="0" u="none" strike="noStrike" cap="none"/>
          </a:p>
        </p:txBody>
      </p:sp>
      <p:pic>
        <p:nvPicPr>
          <p:cNvPr id="152" name="Google Shape;152;p19" descr="preencoded.png"/>
          <p:cNvPicPr preferRelativeResize="0"/>
          <p:nvPr/>
        </p:nvPicPr>
        <p:blipFill rotWithShape="1">
          <a:blip r:embed="rId4">
            <a:alphaModFix/>
          </a:blip>
          <a:srcRect/>
          <a:stretch/>
        </p:blipFill>
        <p:spPr>
          <a:xfrm>
            <a:off x="793790" y="3252474"/>
            <a:ext cx="680442" cy="680442"/>
          </a:xfrm>
          <a:prstGeom prst="rect">
            <a:avLst/>
          </a:prstGeom>
          <a:noFill/>
          <a:ln>
            <a:noFill/>
          </a:ln>
        </p:spPr>
      </p:pic>
      <p:sp>
        <p:nvSpPr>
          <p:cNvPr id="153" name="Google Shape;153;p19"/>
          <p:cNvSpPr/>
          <p:nvPr/>
        </p:nvSpPr>
        <p:spPr>
          <a:xfrm>
            <a:off x="1757720" y="3196233"/>
            <a:ext cx="2976900" cy="372000"/>
          </a:xfrm>
          <a:prstGeom prst="rect">
            <a:avLst/>
          </a:prstGeom>
          <a:noFill/>
          <a:ln>
            <a:noFill/>
          </a:ln>
        </p:spPr>
        <p:txBody>
          <a:bodyPr spcFirstLastPara="1" wrap="square" lIns="0" tIns="0" rIns="0" bIns="0" anchor="t" anchorCtr="0">
            <a:noAutofit/>
          </a:bodyPr>
          <a:lstStyle/>
          <a:p>
            <a:pPr marL="0" marR="0" lvl="0" indent="0" algn="l" rtl="0">
              <a:lnSpc>
                <a:spcPct val="126087"/>
              </a:lnSpc>
              <a:spcBef>
                <a:spcPts val="0"/>
              </a:spcBef>
              <a:spcAft>
                <a:spcPts val="0"/>
              </a:spcAft>
              <a:buClr>
                <a:srgbClr val="272525"/>
              </a:buClr>
              <a:buSzPts val="2300"/>
              <a:buFont typeface="Petrona"/>
              <a:buNone/>
            </a:pPr>
            <a:r>
              <a:rPr lang="en-US" sz="2500" b="1" i="0" u="none" strike="noStrike" cap="none">
                <a:solidFill>
                  <a:srgbClr val="272525"/>
                </a:solidFill>
                <a:latin typeface="Petrona"/>
                <a:ea typeface="Petrona"/>
                <a:cs typeface="Petrona"/>
                <a:sym typeface="Petrona"/>
              </a:rPr>
              <a:t>User Management</a:t>
            </a:r>
            <a:endParaRPr sz="2500" b="0" i="0" u="none" strike="noStrike" cap="none"/>
          </a:p>
        </p:txBody>
      </p:sp>
      <p:sp>
        <p:nvSpPr>
          <p:cNvPr id="154" name="Google Shape;154;p19"/>
          <p:cNvSpPr/>
          <p:nvPr/>
        </p:nvSpPr>
        <p:spPr>
          <a:xfrm>
            <a:off x="1757720" y="3704392"/>
            <a:ext cx="31947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Registration and login functionalities.</a:t>
            </a:r>
            <a:endParaRPr sz="1950" b="0" i="0" u="none" strike="noStrike" cap="none"/>
          </a:p>
        </p:txBody>
      </p:sp>
      <p:pic>
        <p:nvPicPr>
          <p:cNvPr id="155" name="Google Shape;155;p19" descr="preencoded.png"/>
          <p:cNvPicPr preferRelativeResize="0"/>
          <p:nvPr/>
        </p:nvPicPr>
        <p:blipFill rotWithShape="1">
          <a:blip r:embed="rId5">
            <a:alphaModFix/>
          </a:blip>
          <a:srcRect/>
          <a:stretch/>
        </p:blipFill>
        <p:spPr>
          <a:xfrm>
            <a:off x="5330018" y="3252474"/>
            <a:ext cx="680442" cy="680442"/>
          </a:xfrm>
          <a:prstGeom prst="rect">
            <a:avLst/>
          </a:prstGeom>
          <a:noFill/>
          <a:ln>
            <a:noFill/>
          </a:ln>
        </p:spPr>
      </p:pic>
      <p:sp>
        <p:nvSpPr>
          <p:cNvPr id="156" name="Google Shape;156;p19"/>
          <p:cNvSpPr/>
          <p:nvPr/>
        </p:nvSpPr>
        <p:spPr>
          <a:xfrm>
            <a:off x="6199823" y="3196233"/>
            <a:ext cx="2976900" cy="372000"/>
          </a:xfrm>
          <a:prstGeom prst="rect">
            <a:avLst/>
          </a:prstGeom>
          <a:noFill/>
          <a:ln>
            <a:noFill/>
          </a:ln>
        </p:spPr>
        <p:txBody>
          <a:bodyPr spcFirstLastPara="1" wrap="square" lIns="0" tIns="0" rIns="0" bIns="0" anchor="t" anchorCtr="0">
            <a:noAutofit/>
          </a:bodyPr>
          <a:lstStyle/>
          <a:p>
            <a:pPr marL="0" marR="0" lvl="0" indent="0" algn="l" rtl="0">
              <a:lnSpc>
                <a:spcPct val="126087"/>
              </a:lnSpc>
              <a:spcBef>
                <a:spcPts val="0"/>
              </a:spcBef>
              <a:spcAft>
                <a:spcPts val="0"/>
              </a:spcAft>
              <a:buClr>
                <a:srgbClr val="272525"/>
              </a:buClr>
              <a:buSzPts val="2300"/>
              <a:buFont typeface="Petrona"/>
              <a:buNone/>
            </a:pPr>
            <a:r>
              <a:rPr lang="en-US" sz="2500" b="1" i="0" u="none" strike="noStrike" cap="none">
                <a:solidFill>
                  <a:srgbClr val="272525"/>
                </a:solidFill>
                <a:latin typeface="Petrona"/>
                <a:ea typeface="Petrona"/>
                <a:cs typeface="Petrona"/>
                <a:sym typeface="Petrona"/>
              </a:rPr>
              <a:t>Menu Interaction</a:t>
            </a:r>
            <a:endParaRPr sz="2500" b="0" i="0" u="none" strike="noStrike" cap="none"/>
          </a:p>
        </p:txBody>
      </p:sp>
      <p:sp>
        <p:nvSpPr>
          <p:cNvPr id="157" name="Google Shape;157;p19"/>
          <p:cNvSpPr/>
          <p:nvPr/>
        </p:nvSpPr>
        <p:spPr>
          <a:xfrm>
            <a:off x="6199823" y="3704392"/>
            <a:ext cx="31947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Browsing and filtering menu items.</a:t>
            </a:r>
            <a:endParaRPr sz="1950" b="0" i="0" u="none" strike="noStrike" cap="none"/>
          </a:p>
        </p:txBody>
      </p:sp>
      <p:pic>
        <p:nvPicPr>
          <p:cNvPr id="158" name="Google Shape;158;p19" descr="preencoded.png"/>
          <p:cNvPicPr preferRelativeResize="0"/>
          <p:nvPr/>
        </p:nvPicPr>
        <p:blipFill rotWithShape="1">
          <a:blip r:embed="rId6">
            <a:alphaModFix/>
          </a:blip>
          <a:srcRect/>
          <a:stretch/>
        </p:blipFill>
        <p:spPr>
          <a:xfrm>
            <a:off x="9745220" y="3196224"/>
            <a:ext cx="680442" cy="680442"/>
          </a:xfrm>
          <a:prstGeom prst="rect">
            <a:avLst/>
          </a:prstGeom>
          <a:noFill/>
          <a:ln>
            <a:noFill/>
          </a:ln>
        </p:spPr>
      </p:pic>
      <p:sp>
        <p:nvSpPr>
          <p:cNvPr id="159" name="Google Shape;159;p19"/>
          <p:cNvSpPr/>
          <p:nvPr/>
        </p:nvSpPr>
        <p:spPr>
          <a:xfrm>
            <a:off x="10641925" y="3196233"/>
            <a:ext cx="2976900" cy="372000"/>
          </a:xfrm>
          <a:prstGeom prst="rect">
            <a:avLst/>
          </a:prstGeom>
          <a:noFill/>
          <a:ln>
            <a:noFill/>
          </a:ln>
        </p:spPr>
        <p:txBody>
          <a:bodyPr spcFirstLastPara="1" wrap="square" lIns="0" tIns="0" rIns="0" bIns="0" anchor="t" anchorCtr="0">
            <a:noAutofit/>
          </a:bodyPr>
          <a:lstStyle/>
          <a:p>
            <a:pPr marL="0" marR="0" lvl="0" indent="0" algn="l" rtl="0">
              <a:lnSpc>
                <a:spcPct val="126087"/>
              </a:lnSpc>
              <a:spcBef>
                <a:spcPts val="0"/>
              </a:spcBef>
              <a:spcAft>
                <a:spcPts val="0"/>
              </a:spcAft>
              <a:buClr>
                <a:srgbClr val="272525"/>
              </a:buClr>
              <a:buSzPts val="2300"/>
              <a:buFont typeface="Petrona"/>
              <a:buNone/>
            </a:pPr>
            <a:r>
              <a:rPr lang="en-US" sz="2500" b="1" i="0" u="none" strike="noStrike" cap="none">
                <a:solidFill>
                  <a:srgbClr val="272525"/>
                </a:solidFill>
                <a:latin typeface="Petrona"/>
                <a:ea typeface="Petrona"/>
                <a:cs typeface="Petrona"/>
                <a:sym typeface="Petrona"/>
              </a:rPr>
              <a:t>Order Processing</a:t>
            </a:r>
            <a:endParaRPr sz="2500" b="0" i="0" u="none" strike="noStrike" cap="none"/>
          </a:p>
        </p:txBody>
      </p:sp>
      <p:sp>
        <p:nvSpPr>
          <p:cNvPr id="160" name="Google Shape;160;p19"/>
          <p:cNvSpPr/>
          <p:nvPr/>
        </p:nvSpPr>
        <p:spPr>
          <a:xfrm>
            <a:off x="10641925" y="3704392"/>
            <a:ext cx="31947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Add to cart, checkout, payment simulation.</a:t>
            </a:r>
            <a:endParaRPr sz="1950" b="0" i="0" u="none" strike="noStrike" cap="none"/>
          </a:p>
        </p:txBody>
      </p:sp>
      <p:pic>
        <p:nvPicPr>
          <p:cNvPr id="161" name="Google Shape;161;p19" descr="preencoded.png"/>
          <p:cNvPicPr preferRelativeResize="0"/>
          <p:nvPr/>
        </p:nvPicPr>
        <p:blipFill rotWithShape="1">
          <a:blip r:embed="rId7">
            <a:alphaModFix/>
          </a:blip>
          <a:srcRect/>
          <a:stretch/>
        </p:blipFill>
        <p:spPr>
          <a:xfrm>
            <a:off x="793790" y="5309522"/>
            <a:ext cx="680442" cy="680442"/>
          </a:xfrm>
          <a:prstGeom prst="rect">
            <a:avLst/>
          </a:prstGeom>
          <a:noFill/>
          <a:ln>
            <a:noFill/>
          </a:ln>
        </p:spPr>
      </p:pic>
      <p:sp>
        <p:nvSpPr>
          <p:cNvPr id="162" name="Google Shape;162;p19"/>
          <p:cNvSpPr/>
          <p:nvPr/>
        </p:nvSpPr>
        <p:spPr>
          <a:xfrm>
            <a:off x="1757720" y="5188506"/>
            <a:ext cx="2976900" cy="372000"/>
          </a:xfrm>
          <a:prstGeom prst="rect">
            <a:avLst/>
          </a:prstGeom>
          <a:noFill/>
          <a:ln>
            <a:noFill/>
          </a:ln>
        </p:spPr>
        <p:txBody>
          <a:bodyPr spcFirstLastPara="1" wrap="square" lIns="0" tIns="0" rIns="0" bIns="0" anchor="t" anchorCtr="0">
            <a:noAutofit/>
          </a:bodyPr>
          <a:lstStyle/>
          <a:p>
            <a:pPr marL="0" marR="0" lvl="0" indent="0" algn="l" rtl="0">
              <a:lnSpc>
                <a:spcPct val="126087"/>
              </a:lnSpc>
              <a:spcBef>
                <a:spcPts val="0"/>
              </a:spcBef>
              <a:spcAft>
                <a:spcPts val="0"/>
              </a:spcAft>
              <a:buClr>
                <a:srgbClr val="272525"/>
              </a:buClr>
              <a:buSzPts val="2300"/>
              <a:buFont typeface="Petrona"/>
              <a:buNone/>
            </a:pPr>
            <a:r>
              <a:rPr lang="en-US" sz="2500" b="1" i="0" u="none" strike="noStrike" cap="none">
                <a:solidFill>
                  <a:srgbClr val="272525"/>
                </a:solidFill>
                <a:latin typeface="Petrona"/>
                <a:ea typeface="Petrona"/>
                <a:cs typeface="Petrona"/>
                <a:sym typeface="Petrona"/>
              </a:rPr>
              <a:t>Order Tracking</a:t>
            </a:r>
            <a:endParaRPr sz="2500" b="0" i="0" u="none" strike="noStrike" cap="none"/>
          </a:p>
        </p:txBody>
      </p:sp>
      <p:sp>
        <p:nvSpPr>
          <p:cNvPr id="163" name="Google Shape;163;p19"/>
          <p:cNvSpPr/>
          <p:nvPr/>
        </p:nvSpPr>
        <p:spPr>
          <a:xfrm>
            <a:off x="1757720" y="5696664"/>
            <a:ext cx="31947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Real-time order status updates.</a:t>
            </a:r>
            <a:endParaRPr sz="1950" b="0" i="0" u="none" strike="noStrike" cap="none"/>
          </a:p>
        </p:txBody>
      </p:sp>
      <p:pic>
        <p:nvPicPr>
          <p:cNvPr id="164" name="Google Shape;164;p19" descr="preencoded.png"/>
          <p:cNvPicPr preferRelativeResize="0"/>
          <p:nvPr/>
        </p:nvPicPr>
        <p:blipFill rotWithShape="1">
          <a:blip r:embed="rId8">
            <a:alphaModFix/>
          </a:blip>
          <a:srcRect/>
          <a:stretch/>
        </p:blipFill>
        <p:spPr>
          <a:xfrm>
            <a:off x="5235905" y="5188497"/>
            <a:ext cx="680442" cy="680442"/>
          </a:xfrm>
          <a:prstGeom prst="rect">
            <a:avLst/>
          </a:prstGeom>
          <a:noFill/>
          <a:ln>
            <a:noFill/>
          </a:ln>
        </p:spPr>
      </p:pic>
      <p:sp>
        <p:nvSpPr>
          <p:cNvPr id="165" name="Google Shape;165;p19"/>
          <p:cNvSpPr/>
          <p:nvPr/>
        </p:nvSpPr>
        <p:spPr>
          <a:xfrm>
            <a:off x="6199823" y="5188506"/>
            <a:ext cx="2976900" cy="372000"/>
          </a:xfrm>
          <a:prstGeom prst="rect">
            <a:avLst/>
          </a:prstGeom>
          <a:noFill/>
          <a:ln>
            <a:noFill/>
          </a:ln>
        </p:spPr>
        <p:txBody>
          <a:bodyPr spcFirstLastPara="1" wrap="square" lIns="0" tIns="0" rIns="0" bIns="0" anchor="t" anchorCtr="0">
            <a:noAutofit/>
          </a:bodyPr>
          <a:lstStyle/>
          <a:p>
            <a:pPr marL="0" marR="0" lvl="0" indent="0" algn="l" rtl="0">
              <a:lnSpc>
                <a:spcPct val="126087"/>
              </a:lnSpc>
              <a:spcBef>
                <a:spcPts val="0"/>
              </a:spcBef>
              <a:spcAft>
                <a:spcPts val="0"/>
              </a:spcAft>
              <a:buClr>
                <a:srgbClr val="272525"/>
              </a:buClr>
              <a:buSzPts val="2300"/>
              <a:buFont typeface="Petrona"/>
              <a:buNone/>
            </a:pPr>
            <a:r>
              <a:rPr lang="en-US" sz="2500" b="1" i="0" u="none" strike="noStrike" cap="none">
                <a:solidFill>
                  <a:srgbClr val="272525"/>
                </a:solidFill>
                <a:latin typeface="Petrona"/>
                <a:ea typeface="Petrona"/>
                <a:cs typeface="Petrona"/>
                <a:sym typeface="Petrona"/>
              </a:rPr>
              <a:t>Admin Dashboard</a:t>
            </a:r>
            <a:endParaRPr sz="2500" b="0" i="0" u="none" strike="noStrike" cap="none"/>
          </a:p>
        </p:txBody>
      </p:sp>
      <p:sp>
        <p:nvSpPr>
          <p:cNvPr id="166" name="Google Shape;166;p19"/>
          <p:cNvSpPr/>
          <p:nvPr/>
        </p:nvSpPr>
        <p:spPr>
          <a:xfrm>
            <a:off x="6199823" y="5696664"/>
            <a:ext cx="31947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Comprehensive management of orders, menus, and users.</a:t>
            </a:r>
            <a:endParaRPr sz="1950" b="0" i="0" u="none" strike="noStrike" cap="none"/>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1"/>
        <p:cNvGrpSpPr/>
        <p:nvPr/>
      </p:nvGrpSpPr>
      <p:grpSpPr>
        <a:xfrm>
          <a:off x="0" y="0"/>
          <a:ext cx="0" cy="0"/>
          <a:chOff x="0" y="0"/>
          <a:chExt cx="0" cy="0"/>
        </a:xfrm>
      </p:grpSpPr>
      <p:sp>
        <p:nvSpPr>
          <p:cNvPr id="172" name="Google Shape;172;p20"/>
          <p:cNvSpPr/>
          <p:nvPr/>
        </p:nvSpPr>
        <p:spPr>
          <a:xfrm>
            <a:off x="793805" y="1609375"/>
            <a:ext cx="11201100" cy="744300"/>
          </a:xfrm>
          <a:prstGeom prst="rect">
            <a:avLst/>
          </a:prstGeom>
          <a:noFill/>
          <a:ln>
            <a:noFill/>
          </a:ln>
        </p:spPr>
        <p:txBody>
          <a:bodyPr spcFirstLastPara="1" wrap="square" lIns="0" tIns="0" rIns="0" bIns="0" anchor="t" anchorCtr="0">
            <a:noAutofit/>
          </a:bodyPr>
          <a:lstStyle/>
          <a:p>
            <a:pPr marL="0" marR="0" lvl="0" indent="0" algn="l" rtl="0">
              <a:lnSpc>
                <a:spcPct val="125806"/>
              </a:lnSpc>
              <a:spcBef>
                <a:spcPts val="0"/>
              </a:spcBef>
              <a:spcAft>
                <a:spcPts val="0"/>
              </a:spcAft>
              <a:buClr>
                <a:srgbClr val="000000"/>
              </a:buClr>
              <a:buSzPts val="4650"/>
              <a:buFont typeface="Petrona"/>
              <a:buNone/>
            </a:pPr>
            <a:r>
              <a:rPr lang="en-US" sz="4850" b="1" i="0" u="none" strike="noStrike" cap="none">
                <a:solidFill>
                  <a:srgbClr val="000000"/>
                </a:solidFill>
                <a:latin typeface="Petrona"/>
                <a:ea typeface="Petrona"/>
                <a:cs typeface="Petrona"/>
                <a:sym typeface="Petrona"/>
              </a:rPr>
              <a:t>Engineering Requirements</a:t>
            </a:r>
            <a:endParaRPr sz="4850" b="0" i="0" u="none" strike="noStrike" cap="none"/>
          </a:p>
        </p:txBody>
      </p:sp>
      <p:sp>
        <p:nvSpPr>
          <p:cNvPr id="173" name="Google Shape;173;p20"/>
          <p:cNvSpPr/>
          <p:nvPr/>
        </p:nvSpPr>
        <p:spPr>
          <a:xfrm>
            <a:off x="793790" y="2713139"/>
            <a:ext cx="130428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Defining what the system must do, not how it does it.</a:t>
            </a:r>
            <a:endParaRPr sz="1950" b="0" i="0" u="none" strike="noStrike" cap="none"/>
          </a:p>
        </p:txBody>
      </p:sp>
      <p:sp>
        <p:nvSpPr>
          <p:cNvPr id="174" name="Google Shape;174;p20"/>
          <p:cNvSpPr/>
          <p:nvPr/>
        </p:nvSpPr>
        <p:spPr>
          <a:xfrm>
            <a:off x="793790" y="3358092"/>
            <a:ext cx="6408000" cy="1702800"/>
          </a:xfrm>
          <a:prstGeom prst="roundRect">
            <a:avLst>
              <a:gd name="adj" fmla="val 5595"/>
            </a:avLst>
          </a:prstGeom>
          <a:solidFill>
            <a:srgbClr val="CCEEFF"/>
          </a:solidFill>
          <a:ln w="9525" cap="flat" cmpd="sng">
            <a:solidFill>
              <a:srgbClr val="B2D4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5" name="Google Shape;175;p20"/>
          <p:cNvSpPr/>
          <p:nvPr/>
        </p:nvSpPr>
        <p:spPr>
          <a:xfrm>
            <a:off x="1028226" y="3592525"/>
            <a:ext cx="5735700" cy="372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272525"/>
              </a:buClr>
              <a:buSzPts val="2300"/>
              <a:buFont typeface="Petrona"/>
              <a:buNone/>
            </a:pPr>
            <a:r>
              <a:rPr lang="en-US" sz="2500" b="1" i="0" u="none" strike="noStrike" cap="none">
                <a:solidFill>
                  <a:srgbClr val="272525"/>
                </a:solidFill>
                <a:latin typeface="Petrona"/>
                <a:ea typeface="Petrona"/>
                <a:cs typeface="Petrona"/>
                <a:sym typeface="Petrona"/>
              </a:rPr>
              <a:t>What the System Does</a:t>
            </a:r>
            <a:endParaRPr sz="2500" b="0" i="0" u="none" strike="noStrike" cap="none"/>
          </a:p>
        </p:txBody>
      </p:sp>
      <p:sp>
        <p:nvSpPr>
          <p:cNvPr id="176" name="Google Shape;176;p20"/>
          <p:cNvSpPr/>
          <p:nvPr/>
        </p:nvSpPr>
        <p:spPr>
          <a:xfrm>
            <a:off x="1028224" y="4100685"/>
            <a:ext cx="5939100" cy="3630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Services and functionalities provided to users.</a:t>
            </a:r>
            <a:endParaRPr sz="1950" b="0" i="0" u="none" strike="noStrike" cap="none"/>
          </a:p>
        </p:txBody>
      </p:sp>
      <p:sp>
        <p:nvSpPr>
          <p:cNvPr id="177" name="Google Shape;177;p20"/>
          <p:cNvSpPr/>
          <p:nvPr/>
        </p:nvSpPr>
        <p:spPr>
          <a:xfrm>
            <a:off x="7428548" y="3358092"/>
            <a:ext cx="6408000" cy="1702800"/>
          </a:xfrm>
          <a:prstGeom prst="roundRect">
            <a:avLst>
              <a:gd name="adj" fmla="val 5595"/>
            </a:avLst>
          </a:prstGeom>
          <a:solidFill>
            <a:srgbClr val="CCEEFF"/>
          </a:solidFill>
          <a:ln w="9525" cap="flat" cmpd="sng">
            <a:solidFill>
              <a:srgbClr val="B2D4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p>
        </p:txBody>
      </p:sp>
      <p:sp>
        <p:nvSpPr>
          <p:cNvPr id="178" name="Google Shape;178;p20"/>
          <p:cNvSpPr/>
          <p:nvPr/>
        </p:nvSpPr>
        <p:spPr>
          <a:xfrm>
            <a:off x="7662971" y="3592525"/>
            <a:ext cx="5178900" cy="372000"/>
          </a:xfrm>
          <a:prstGeom prst="rect">
            <a:avLst/>
          </a:prstGeom>
          <a:noFill/>
          <a:ln>
            <a:noFill/>
          </a:ln>
        </p:spPr>
        <p:txBody>
          <a:bodyPr spcFirstLastPara="1" wrap="square" lIns="0" tIns="0" rIns="0" bIns="0" anchor="t" anchorCtr="0">
            <a:noAutofit/>
          </a:bodyPr>
          <a:lstStyle/>
          <a:p>
            <a:pPr marL="0" marR="0" lvl="0" indent="0" algn="l" rtl="0">
              <a:lnSpc>
                <a:spcPct val="126086"/>
              </a:lnSpc>
              <a:spcBef>
                <a:spcPts val="0"/>
              </a:spcBef>
              <a:spcAft>
                <a:spcPts val="0"/>
              </a:spcAft>
              <a:buClr>
                <a:srgbClr val="272525"/>
              </a:buClr>
              <a:buSzPts val="2300"/>
              <a:buFont typeface="Petrona"/>
              <a:buNone/>
            </a:pPr>
            <a:r>
              <a:rPr lang="en-US" sz="2500" b="1" i="0" u="none" strike="noStrike" cap="none">
                <a:solidFill>
                  <a:srgbClr val="272525"/>
                </a:solidFill>
                <a:latin typeface="Petrona"/>
                <a:ea typeface="Petrona"/>
                <a:cs typeface="Petrona"/>
                <a:sym typeface="Petrona"/>
              </a:rPr>
              <a:t>Operational Constraints</a:t>
            </a:r>
            <a:endParaRPr sz="2500" b="0" i="0" u="none" strike="noStrike" cap="none"/>
          </a:p>
        </p:txBody>
      </p:sp>
      <p:sp>
        <p:nvSpPr>
          <p:cNvPr id="179" name="Google Shape;179;p20"/>
          <p:cNvSpPr/>
          <p:nvPr/>
        </p:nvSpPr>
        <p:spPr>
          <a:xfrm>
            <a:off x="7662982" y="4100685"/>
            <a:ext cx="59391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Limitations and boundaries within which the system operates.</a:t>
            </a:r>
            <a:endParaRPr sz="1950" b="0" i="0" u="none" strike="noStrike" cap="none"/>
          </a:p>
        </p:txBody>
      </p:sp>
      <p:sp>
        <p:nvSpPr>
          <p:cNvPr id="180" name="Google Shape;180;p20"/>
          <p:cNvSpPr/>
          <p:nvPr/>
        </p:nvSpPr>
        <p:spPr>
          <a:xfrm>
            <a:off x="793790" y="5316075"/>
            <a:ext cx="13042800" cy="725700"/>
          </a:xfrm>
          <a:prstGeom prst="rect">
            <a:avLst/>
          </a:prstGeom>
          <a:noFill/>
          <a:ln>
            <a:noFill/>
          </a:ln>
        </p:spPr>
        <p:txBody>
          <a:bodyPr spcFirstLastPara="1" wrap="square" lIns="0" tIns="0" rIns="0" bIns="0" anchor="t" anchorCtr="0">
            <a:noAutofit/>
          </a:bodyPr>
          <a:lstStyle/>
          <a:p>
            <a:pPr marL="0" marR="0" lvl="0" indent="0" algn="l" rtl="0">
              <a:lnSpc>
                <a:spcPct val="162857"/>
              </a:lnSpc>
              <a:spcBef>
                <a:spcPts val="0"/>
              </a:spcBef>
              <a:spcAft>
                <a:spcPts val="0"/>
              </a:spcAft>
              <a:buClr>
                <a:srgbClr val="272525"/>
              </a:buClr>
              <a:buSzPts val="1750"/>
              <a:buFont typeface="Inter"/>
              <a:buNone/>
            </a:pPr>
            <a:r>
              <a:rPr lang="en-US" sz="1950" b="0" i="0" u="none" strike="noStrike" cap="none">
                <a:solidFill>
                  <a:srgbClr val="272525"/>
                </a:solidFill>
                <a:latin typeface="Inter"/>
                <a:ea typeface="Inter"/>
                <a:cs typeface="Inter"/>
                <a:sym typeface="Inter"/>
              </a:rPr>
              <a:t>Requirements Engineering (RE): A systematic process of discovery, analysis, documentation, and verification of these system requirements.</a:t>
            </a:r>
            <a:endParaRPr sz="1950" b="0" i="0" u="none" strike="noStrike" cap="none"/>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21"/>
          <p:cNvSpPr/>
          <p:nvPr/>
        </p:nvSpPr>
        <p:spPr>
          <a:xfrm>
            <a:off x="793804" y="847975"/>
            <a:ext cx="12303600" cy="669900"/>
          </a:xfrm>
          <a:prstGeom prst="rect">
            <a:avLst/>
          </a:prstGeom>
          <a:noFill/>
          <a:ln>
            <a:noFill/>
          </a:ln>
        </p:spPr>
        <p:txBody>
          <a:bodyPr spcFirstLastPara="1" wrap="square" lIns="0" tIns="0" rIns="0" bIns="0" anchor="t" anchorCtr="0">
            <a:noAutofit/>
          </a:bodyPr>
          <a:lstStyle/>
          <a:p>
            <a:pPr marL="0" marR="0" lvl="0" indent="0" algn="l" rtl="0">
              <a:lnSpc>
                <a:spcPct val="125000"/>
              </a:lnSpc>
              <a:spcBef>
                <a:spcPts val="0"/>
              </a:spcBef>
              <a:spcAft>
                <a:spcPts val="0"/>
              </a:spcAft>
              <a:buClr>
                <a:srgbClr val="000000"/>
              </a:buClr>
              <a:buSzPts val="4200"/>
              <a:buFont typeface="Petrona"/>
              <a:buNone/>
            </a:pPr>
            <a:r>
              <a:rPr lang="en-US" sz="4500" b="1" i="0" u="none" strike="noStrike" cap="none">
                <a:solidFill>
                  <a:srgbClr val="000000"/>
                </a:solidFill>
                <a:latin typeface="Petrona"/>
                <a:ea typeface="Petrona"/>
                <a:cs typeface="Petrona"/>
                <a:sym typeface="Petrona"/>
              </a:rPr>
              <a:t>Web Project Management: DineEase</a:t>
            </a:r>
            <a:endParaRPr sz="4500" b="0" i="0" u="none" strike="noStrike" cap="none"/>
          </a:p>
        </p:txBody>
      </p:sp>
      <p:sp>
        <p:nvSpPr>
          <p:cNvPr id="187" name="Google Shape;187;p21"/>
          <p:cNvSpPr/>
          <p:nvPr/>
        </p:nvSpPr>
        <p:spPr>
          <a:xfrm>
            <a:off x="793790" y="1926074"/>
            <a:ext cx="13042821" cy="32670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800" b="0" i="0" u="none" strike="noStrike" cap="none">
                <a:solidFill>
                  <a:srgbClr val="272525"/>
                </a:solidFill>
                <a:latin typeface="Inter"/>
                <a:ea typeface="Inter"/>
                <a:cs typeface="Inter"/>
                <a:sym typeface="Inter"/>
              </a:rPr>
              <a:t>Structured approach to planning and executing web development.</a:t>
            </a:r>
            <a:endParaRPr sz="1800" b="0" i="0" u="none" strike="noStrike" cap="none"/>
          </a:p>
        </p:txBody>
      </p:sp>
      <p:pic>
        <p:nvPicPr>
          <p:cNvPr id="188" name="Google Shape;188;p21" descr="preencoded.png"/>
          <p:cNvPicPr preferRelativeResize="0"/>
          <p:nvPr/>
        </p:nvPicPr>
        <p:blipFill rotWithShape="1">
          <a:blip r:embed="rId4">
            <a:alphaModFix/>
          </a:blip>
          <a:srcRect/>
          <a:stretch/>
        </p:blipFill>
        <p:spPr>
          <a:xfrm>
            <a:off x="793790" y="2482334"/>
            <a:ext cx="1020723" cy="1224796"/>
          </a:xfrm>
          <a:prstGeom prst="rect">
            <a:avLst/>
          </a:prstGeom>
          <a:noFill/>
          <a:ln>
            <a:noFill/>
          </a:ln>
        </p:spPr>
      </p:pic>
      <p:sp>
        <p:nvSpPr>
          <p:cNvPr id="189" name="Google Shape;189;p21"/>
          <p:cNvSpPr/>
          <p:nvPr/>
        </p:nvSpPr>
        <p:spPr>
          <a:xfrm>
            <a:off x="2018565" y="2686400"/>
            <a:ext cx="5081400" cy="334800"/>
          </a:xfrm>
          <a:prstGeom prst="rect">
            <a:avLst/>
          </a:prstGeom>
          <a:noFill/>
          <a:ln>
            <a:noFill/>
          </a:ln>
        </p:spPr>
        <p:txBody>
          <a:bodyPr spcFirstLastPara="1" wrap="square" lIns="0" tIns="0" rIns="0" bIns="0" anchor="t" anchorCtr="0">
            <a:noAutofit/>
          </a:bodyPr>
          <a:lstStyle/>
          <a:p>
            <a:pPr marL="0" marR="0" lvl="0" indent="0" algn="l" rtl="0">
              <a:lnSpc>
                <a:spcPct val="123809"/>
              </a:lnSpc>
              <a:spcBef>
                <a:spcPts val="0"/>
              </a:spcBef>
              <a:spcAft>
                <a:spcPts val="0"/>
              </a:spcAft>
              <a:buClr>
                <a:srgbClr val="272525"/>
              </a:buClr>
              <a:buSzPts val="2100"/>
              <a:buFont typeface="Petrona"/>
              <a:buNone/>
            </a:pPr>
            <a:r>
              <a:rPr lang="en-US" sz="2300" b="1" i="0" u="none" strike="noStrike" cap="none">
                <a:solidFill>
                  <a:srgbClr val="272525"/>
                </a:solidFill>
                <a:latin typeface="Petrona"/>
                <a:ea typeface="Petrona"/>
                <a:cs typeface="Petrona"/>
                <a:sym typeface="Petrona"/>
              </a:rPr>
              <a:t>Requirement Analysis</a:t>
            </a:r>
            <a:endParaRPr sz="2300" b="0" i="0" u="none" strike="noStrike" cap="none"/>
          </a:p>
        </p:txBody>
      </p:sp>
      <p:sp>
        <p:nvSpPr>
          <p:cNvPr id="190" name="Google Shape;190;p21"/>
          <p:cNvSpPr/>
          <p:nvPr/>
        </p:nvSpPr>
        <p:spPr>
          <a:xfrm>
            <a:off x="2018586" y="3143607"/>
            <a:ext cx="11818025" cy="32670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800" b="0" i="0" u="none" strike="noStrike" cap="none">
                <a:solidFill>
                  <a:srgbClr val="272525"/>
                </a:solidFill>
                <a:latin typeface="Inter"/>
                <a:ea typeface="Inter"/>
                <a:cs typeface="Inter"/>
                <a:sym typeface="Inter"/>
              </a:rPr>
              <a:t>Gathering user feedback via Google Forms for validation.</a:t>
            </a:r>
            <a:endParaRPr sz="1800" b="0" i="0" u="none" strike="noStrike" cap="none"/>
          </a:p>
        </p:txBody>
      </p:sp>
      <p:pic>
        <p:nvPicPr>
          <p:cNvPr id="191" name="Google Shape;191;p21" descr="preencoded.png"/>
          <p:cNvPicPr preferRelativeResize="0"/>
          <p:nvPr/>
        </p:nvPicPr>
        <p:blipFill rotWithShape="1">
          <a:blip r:embed="rId5">
            <a:alphaModFix/>
          </a:blip>
          <a:srcRect/>
          <a:stretch/>
        </p:blipFill>
        <p:spPr>
          <a:xfrm>
            <a:off x="793790" y="3707130"/>
            <a:ext cx="1020723" cy="1224796"/>
          </a:xfrm>
          <a:prstGeom prst="rect">
            <a:avLst/>
          </a:prstGeom>
          <a:noFill/>
          <a:ln>
            <a:noFill/>
          </a:ln>
        </p:spPr>
      </p:pic>
      <p:sp>
        <p:nvSpPr>
          <p:cNvPr id="192" name="Google Shape;192;p21"/>
          <p:cNvSpPr/>
          <p:nvPr/>
        </p:nvSpPr>
        <p:spPr>
          <a:xfrm>
            <a:off x="2018567" y="3911200"/>
            <a:ext cx="5834400" cy="334800"/>
          </a:xfrm>
          <a:prstGeom prst="rect">
            <a:avLst/>
          </a:prstGeom>
          <a:noFill/>
          <a:ln>
            <a:noFill/>
          </a:ln>
        </p:spPr>
        <p:txBody>
          <a:bodyPr spcFirstLastPara="1" wrap="square" lIns="0" tIns="0" rIns="0" bIns="0" anchor="t" anchorCtr="0">
            <a:noAutofit/>
          </a:bodyPr>
          <a:lstStyle/>
          <a:p>
            <a:pPr marL="0" marR="0" lvl="0" indent="0" algn="l" rtl="0">
              <a:lnSpc>
                <a:spcPct val="123809"/>
              </a:lnSpc>
              <a:spcBef>
                <a:spcPts val="0"/>
              </a:spcBef>
              <a:spcAft>
                <a:spcPts val="0"/>
              </a:spcAft>
              <a:buClr>
                <a:srgbClr val="272525"/>
              </a:buClr>
              <a:buSzPts val="2100"/>
              <a:buFont typeface="Petrona"/>
              <a:buNone/>
            </a:pPr>
            <a:r>
              <a:rPr lang="en-US" sz="2300" b="1" i="0" u="none" strike="noStrike" cap="none">
                <a:solidFill>
                  <a:srgbClr val="272525"/>
                </a:solidFill>
                <a:latin typeface="Petrona"/>
                <a:ea typeface="Petrona"/>
                <a:cs typeface="Petrona"/>
                <a:sym typeface="Petrona"/>
              </a:rPr>
              <a:t>Task Planning &amp; Scheduling</a:t>
            </a:r>
            <a:endParaRPr sz="2300" b="0" i="0" u="none" strike="noStrike" cap="none"/>
          </a:p>
        </p:txBody>
      </p:sp>
      <p:sp>
        <p:nvSpPr>
          <p:cNvPr id="193" name="Google Shape;193;p21"/>
          <p:cNvSpPr/>
          <p:nvPr/>
        </p:nvSpPr>
        <p:spPr>
          <a:xfrm>
            <a:off x="2018586" y="4368403"/>
            <a:ext cx="11818025" cy="32670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800" b="0" i="0" u="none" strike="noStrike" cap="none">
                <a:solidFill>
                  <a:srgbClr val="272525"/>
                </a:solidFill>
                <a:latin typeface="Inter"/>
                <a:ea typeface="Inter"/>
                <a:cs typeface="Inter"/>
                <a:sym typeface="Inter"/>
              </a:rPr>
              <a:t>Weekly tasks and </a:t>
            </a:r>
            <a:r>
              <a:rPr lang="en-US" sz="1800">
                <a:solidFill>
                  <a:srgbClr val="272525"/>
                </a:solidFill>
                <a:latin typeface="Inter"/>
                <a:ea typeface="Inter"/>
                <a:cs typeface="Inter"/>
                <a:sym typeface="Inter"/>
              </a:rPr>
              <a:t>deliverables are</a:t>
            </a:r>
            <a:r>
              <a:rPr lang="en-US" sz="1800" b="0" i="0" u="none" strike="noStrike" cap="none">
                <a:solidFill>
                  <a:srgbClr val="272525"/>
                </a:solidFill>
                <a:latin typeface="Inter"/>
                <a:ea typeface="Inter"/>
                <a:cs typeface="Inter"/>
                <a:sym typeface="Inter"/>
              </a:rPr>
              <a:t> defined with </a:t>
            </a:r>
            <a:r>
              <a:rPr lang="en-US" sz="1800">
                <a:solidFill>
                  <a:srgbClr val="272525"/>
                </a:solidFill>
                <a:latin typeface="Inter"/>
                <a:ea typeface="Inter"/>
                <a:cs typeface="Inter"/>
                <a:sym typeface="Inter"/>
              </a:rPr>
              <a:t>a Gantt</a:t>
            </a:r>
            <a:r>
              <a:rPr lang="en-US" sz="1800" b="0" i="0" u="none" strike="noStrike" cap="none">
                <a:solidFill>
                  <a:srgbClr val="272525"/>
                </a:solidFill>
                <a:latin typeface="Inter"/>
                <a:ea typeface="Inter"/>
                <a:cs typeface="Inter"/>
                <a:sym typeface="Inter"/>
              </a:rPr>
              <a:t> chart.</a:t>
            </a:r>
            <a:endParaRPr sz="1800" b="0" i="0" u="none" strike="noStrike" cap="none"/>
          </a:p>
        </p:txBody>
      </p:sp>
      <p:pic>
        <p:nvPicPr>
          <p:cNvPr id="194" name="Google Shape;194;p21" descr="preencoded.png"/>
          <p:cNvPicPr preferRelativeResize="0"/>
          <p:nvPr/>
        </p:nvPicPr>
        <p:blipFill rotWithShape="1">
          <a:blip r:embed="rId6">
            <a:alphaModFix/>
          </a:blip>
          <a:srcRect/>
          <a:stretch/>
        </p:blipFill>
        <p:spPr>
          <a:xfrm>
            <a:off x="793790" y="4931926"/>
            <a:ext cx="1020723" cy="1224796"/>
          </a:xfrm>
          <a:prstGeom prst="rect">
            <a:avLst/>
          </a:prstGeom>
          <a:noFill/>
          <a:ln>
            <a:noFill/>
          </a:ln>
        </p:spPr>
      </p:pic>
      <p:sp>
        <p:nvSpPr>
          <p:cNvPr id="195" name="Google Shape;195;p21"/>
          <p:cNvSpPr/>
          <p:nvPr/>
        </p:nvSpPr>
        <p:spPr>
          <a:xfrm>
            <a:off x="2018586" y="5135999"/>
            <a:ext cx="2679383" cy="334804"/>
          </a:xfrm>
          <a:prstGeom prst="rect">
            <a:avLst/>
          </a:prstGeom>
          <a:noFill/>
          <a:ln>
            <a:noFill/>
          </a:ln>
        </p:spPr>
        <p:txBody>
          <a:bodyPr spcFirstLastPara="1" wrap="square" lIns="0" tIns="0" rIns="0" bIns="0" anchor="t" anchorCtr="0">
            <a:noAutofit/>
          </a:bodyPr>
          <a:lstStyle/>
          <a:p>
            <a:pPr marL="0" marR="0" lvl="0" indent="0" algn="l" rtl="0">
              <a:lnSpc>
                <a:spcPct val="123809"/>
              </a:lnSpc>
              <a:spcBef>
                <a:spcPts val="0"/>
              </a:spcBef>
              <a:spcAft>
                <a:spcPts val="0"/>
              </a:spcAft>
              <a:buClr>
                <a:srgbClr val="272525"/>
              </a:buClr>
              <a:buSzPts val="2100"/>
              <a:buFont typeface="Petrona"/>
              <a:buNone/>
            </a:pPr>
            <a:r>
              <a:rPr lang="en-US" sz="2300" b="1" i="0" u="none" strike="noStrike" cap="none">
                <a:solidFill>
                  <a:srgbClr val="272525"/>
                </a:solidFill>
                <a:latin typeface="Petrona"/>
                <a:ea typeface="Petrona"/>
                <a:cs typeface="Petrona"/>
                <a:sym typeface="Petrona"/>
              </a:rPr>
              <a:t>Design &amp; Diagrams</a:t>
            </a:r>
            <a:endParaRPr sz="2300" b="0" i="0" u="none" strike="noStrike" cap="none"/>
          </a:p>
        </p:txBody>
      </p:sp>
      <p:sp>
        <p:nvSpPr>
          <p:cNvPr id="196" name="Google Shape;196;p21"/>
          <p:cNvSpPr/>
          <p:nvPr/>
        </p:nvSpPr>
        <p:spPr>
          <a:xfrm>
            <a:off x="2018586" y="5593199"/>
            <a:ext cx="11818025" cy="32670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800" b="0" i="0" u="none" strike="noStrike" cap="none">
                <a:solidFill>
                  <a:srgbClr val="272525"/>
                </a:solidFill>
                <a:latin typeface="Inter"/>
                <a:ea typeface="Inter"/>
                <a:cs typeface="Inter"/>
                <a:sym typeface="Inter"/>
              </a:rPr>
              <a:t>Wireframes and UX visualization for early issue detection.</a:t>
            </a:r>
            <a:endParaRPr sz="1800" b="0" i="0" u="none" strike="noStrike" cap="none"/>
          </a:p>
        </p:txBody>
      </p:sp>
      <p:pic>
        <p:nvPicPr>
          <p:cNvPr id="197" name="Google Shape;197;p21" descr="preencoded.png"/>
          <p:cNvPicPr preferRelativeResize="0"/>
          <p:nvPr/>
        </p:nvPicPr>
        <p:blipFill rotWithShape="1">
          <a:blip r:embed="rId7">
            <a:alphaModFix/>
          </a:blip>
          <a:srcRect/>
          <a:stretch/>
        </p:blipFill>
        <p:spPr>
          <a:xfrm>
            <a:off x="793790" y="6156722"/>
            <a:ext cx="1020723" cy="1224796"/>
          </a:xfrm>
          <a:prstGeom prst="rect">
            <a:avLst/>
          </a:prstGeom>
          <a:noFill/>
          <a:ln>
            <a:noFill/>
          </a:ln>
        </p:spPr>
      </p:pic>
      <p:sp>
        <p:nvSpPr>
          <p:cNvPr id="198" name="Google Shape;198;p21"/>
          <p:cNvSpPr/>
          <p:nvPr/>
        </p:nvSpPr>
        <p:spPr>
          <a:xfrm>
            <a:off x="2018566" y="6360800"/>
            <a:ext cx="7071600" cy="334800"/>
          </a:xfrm>
          <a:prstGeom prst="rect">
            <a:avLst/>
          </a:prstGeom>
          <a:noFill/>
          <a:ln>
            <a:noFill/>
          </a:ln>
        </p:spPr>
        <p:txBody>
          <a:bodyPr spcFirstLastPara="1" wrap="square" lIns="0" tIns="0" rIns="0" bIns="0" anchor="t" anchorCtr="0">
            <a:noAutofit/>
          </a:bodyPr>
          <a:lstStyle/>
          <a:p>
            <a:pPr marL="0" marR="0" lvl="0" indent="0" algn="l" rtl="0">
              <a:lnSpc>
                <a:spcPct val="123809"/>
              </a:lnSpc>
              <a:spcBef>
                <a:spcPts val="0"/>
              </a:spcBef>
              <a:spcAft>
                <a:spcPts val="0"/>
              </a:spcAft>
              <a:buClr>
                <a:srgbClr val="272525"/>
              </a:buClr>
              <a:buSzPts val="2100"/>
              <a:buFont typeface="Petrona"/>
              <a:buNone/>
            </a:pPr>
            <a:r>
              <a:rPr lang="en-US" sz="2300" b="1" i="0" u="none" strike="noStrike" cap="none">
                <a:solidFill>
                  <a:srgbClr val="272525"/>
                </a:solidFill>
                <a:latin typeface="Petrona"/>
                <a:ea typeface="Petrona"/>
                <a:cs typeface="Petrona"/>
                <a:sym typeface="Petrona"/>
              </a:rPr>
              <a:t>Development &amp; Version Control</a:t>
            </a:r>
            <a:endParaRPr sz="2300" b="0" i="0" u="none" strike="noStrike" cap="none"/>
          </a:p>
        </p:txBody>
      </p:sp>
      <p:sp>
        <p:nvSpPr>
          <p:cNvPr id="199" name="Google Shape;199;p21"/>
          <p:cNvSpPr/>
          <p:nvPr/>
        </p:nvSpPr>
        <p:spPr>
          <a:xfrm>
            <a:off x="2018586" y="6817995"/>
            <a:ext cx="11818025" cy="326708"/>
          </a:xfrm>
          <a:prstGeom prst="rect">
            <a:avLst/>
          </a:prstGeom>
          <a:noFill/>
          <a:ln>
            <a:noFill/>
          </a:ln>
        </p:spPr>
        <p:txBody>
          <a:bodyPr spcFirstLastPara="1" wrap="square" lIns="0" tIns="0" rIns="0" bIns="0" anchor="t" anchorCtr="0">
            <a:noAutofit/>
          </a:bodyPr>
          <a:lstStyle/>
          <a:p>
            <a:pPr marL="0" marR="0" lvl="0" indent="0" algn="l" rtl="0">
              <a:lnSpc>
                <a:spcPct val="159375"/>
              </a:lnSpc>
              <a:spcBef>
                <a:spcPts val="0"/>
              </a:spcBef>
              <a:spcAft>
                <a:spcPts val="0"/>
              </a:spcAft>
              <a:buClr>
                <a:srgbClr val="272525"/>
              </a:buClr>
              <a:buSzPts val="1600"/>
              <a:buFont typeface="Inter"/>
              <a:buNone/>
            </a:pPr>
            <a:r>
              <a:rPr lang="en-US" sz="1800" b="0" i="0" u="none" strike="noStrike" cap="none">
                <a:solidFill>
                  <a:srgbClr val="272525"/>
                </a:solidFill>
                <a:latin typeface="Inter"/>
                <a:ea typeface="Inter"/>
                <a:cs typeface="Inter"/>
                <a:sym typeface="Inter"/>
              </a:rPr>
              <a:t>Incremental coding with local file management.</a:t>
            </a:r>
            <a:endParaRPr sz="1800" b="0" i="0" u="none" strike="noStrike" cap="none"/>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19</Slides>
  <Notes>19</Notes>
  <HiddenSlides>0</HiddenSlides>
  <ScaleCrop>false</ScaleCrop>
  <HeadingPairs>
    <vt:vector size="4" baseType="variant">
      <vt:variant>
        <vt:lpstr>Theme</vt:lpstr>
      </vt:variant>
      <vt:variant>
        <vt:i4>1</vt:i4>
      </vt:variant>
      <vt:variant>
        <vt:lpstr>Slide Titles</vt:lpstr>
      </vt:variant>
      <vt:variant>
        <vt:i4>19</vt:i4>
      </vt:variant>
    </vt:vector>
  </HeadingPairs>
  <TitlesOfParts>
    <vt:vector size="2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Rabina Akhter</cp:lastModifiedBy>
  <cp:revision>1</cp:revision>
  <dcterms:modified xsi:type="dcterms:W3CDTF">2025-07-28T08:47:09Z</dcterms:modified>
</cp:coreProperties>
</file>